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3"/>
  </p:notesMasterIdLst>
  <p:sldIdLst>
    <p:sldId id="256" r:id="rId2"/>
    <p:sldId id="403" r:id="rId3"/>
    <p:sldId id="398" r:id="rId4"/>
    <p:sldId id="399" r:id="rId5"/>
    <p:sldId id="404" r:id="rId6"/>
    <p:sldId id="258" r:id="rId7"/>
    <p:sldId id="259" r:id="rId8"/>
    <p:sldId id="448" r:id="rId9"/>
    <p:sldId id="261" r:id="rId10"/>
    <p:sldId id="546" r:id="rId11"/>
    <p:sldId id="547" r:id="rId12"/>
    <p:sldId id="548" r:id="rId13"/>
    <p:sldId id="260" r:id="rId14"/>
    <p:sldId id="549" r:id="rId15"/>
    <p:sldId id="262" r:id="rId16"/>
    <p:sldId id="450" r:id="rId17"/>
    <p:sldId id="449" r:id="rId18"/>
    <p:sldId id="451" r:id="rId19"/>
    <p:sldId id="264" r:id="rId20"/>
    <p:sldId id="595" r:id="rId21"/>
    <p:sldId id="265" r:id="rId22"/>
    <p:sldId id="266" r:id="rId23"/>
    <p:sldId id="267" r:id="rId24"/>
    <p:sldId id="409" r:id="rId25"/>
    <p:sldId id="269" r:id="rId26"/>
    <p:sldId id="452" r:id="rId27"/>
    <p:sldId id="268" r:id="rId28"/>
    <p:sldId id="271" r:id="rId29"/>
    <p:sldId id="454" r:id="rId30"/>
    <p:sldId id="274" r:id="rId31"/>
    <p:sldId id="412" r:id="rId32"/>
    <p:sldId id="276" r:id="rId33"/>
    <p:sldId id="282" r:id="rId34"/>
    <p:sldId id="281" r:id="rId35"/>
    <p:sldId id="415" r:id="rId36"/>
    <p:sldId id="416" r:id="rId37"/>
    <p:sldId id="285" r:id="rId38"/>
    <p:sldId id="286" r:id="rId39"/>
    <p:sldId id="418" r:id="rId40"/>
    <p:sldId id="419" r:id="rId41"/>
    <p:sldId id="550" r:id="rId42"/>
    <p:sldId id="551" r:id="rId43"/>
    <p:sldId id="420" r:id="rId44"/>
    <p:sldId id="455" r:id="rId45"/>
    <p:sldId id="287" r:id="rId46"/>
    <p:sldId id="288" r:id="rId47"/>
    <p:sldId id="545" r:id="rId48"/>
    <p:sldId id="289" r:id="rId49"/>
    <p:sldId id="457" r:id="rId50"/>
    <p:sldId id="458" r:id="rId51"/>
    <p:sldId id="552" r:id="rId52"/>
    <p:sldId id="295" r:id="rId53"/>
    <p:sldId id="481" r:id="rId54"/>
    <p:sldId id="554" r:id="rId55"/>
    <p:sldId id="555" r:id="rId56"/>
    <p:sldId id="556" r:id="rId57"/>
    <p:sldId id="292" r:id="rId58"/>
    <p:sldId id="459" r:id="rId59"/>
    <p:sldId id="557" r:id="rId60"/>
    <p:sldId id="558" r:id="rId61"/>
    <p:sldId id="559" r:id="rId62"/>
    <p:sldId id="560" r:id="rId63"/>
    <p:sldId id="561" r:id="rId64"/>
    <p:sldId id="562" r:id="rId65"/>
    <p:sldId id="564" r:id="rId66"/>
    <p:sldId id="563" r:id="rId67"/>
    <p:sldId id="565" r:id="rId68"/>
    <p:sldId id="460" r:id="rId69"/>
    <p:sldId id="544" r:id="rId70"/>
    <p:sldId id="423" r:id="rId71"/>
    <p:sldId id="297" r:id="rId72"/>
    <p:sldId id="298" r:id="rId73"/>
    <p:sldId id="566" r:id="rId74"/>
    <p:sldId id="461" r:id="rId75"/>
    <p:sldId id="462" r:id="rId76"/>
    <p:sldId id="300" r:id="rId77"/>
    <p:sldId id="567" r:id="rId78"/>
    <p:sldId id="568" r:id="rId79"/>
    <p:sldId id="569" r:id="rId80"/>
    <p:sldId id="483" r:id="rId81"/>
    <p:sldId id="570" r:id="rId82"/>
    <p:sldId id="571" r:id="rId83"/>
    <p:sldId id="572" r:id="rId84"/>
    <p:sldId id="482" r:id="rId85"/>
    <p:sldId id="573" r:id="rId86"/>
    <p:sldId id="574" r:id="rId87"/>
    <p:sldId id="575" r:id="rId88"/>
    <p:sldId id="576" r:id="rId89"/>
    <p:sldId id="534" r:id="rId90"/>
    <p:sldId id="535" r:id="rId91"/>
    <p:sldId id="578" r:id="rId92"/>
    <p:sldId id="579" r:id="rId93"/>
    <p:sldId id="580" r:id="rId94"/>
    <p:sldId id="581" r:id="rId95"/>
    <p:sldId id="582" r:id="rId96"/>
    <p:sldId id="583" r:id="rId97"/>
    <p:sldId id="299" r:id="rId98"/>
    <p:sldId id="464" r:id="rId99"/>
    <p:sldId id="463" r:id="rId100"/>
    <p:sldId id="427" r:id="rId101"/>
    <p:sldId id="307" r:id="rId102"/>
    <p:sldId id="301" r:id="rId103"/>
    <p:sldId id="465" r:id="rId104"/>
    <p:sldId id="466" r:id="rId105"/>
    <p:sldId id="428" r:id="rId106"/>
    <p:sldId id="584" r:id="rId107"/>
    <p:sldId id="429" r:id="rId108"/>
    <p:sldId id="536" r:id="rId109"/>
    <p:sldId id="596" r:id="rId110"/>
    <p:sldId id="597" r:id="rId111"/>
    <p:sldId id="598" r:id="rId112"/>
    <p:sldId id="599" r:id="rId113"/>
    <p:sldId id="467" r:id="rId114"/>
    <p:sldId id="313" r:id="rId115"/>
    <p:sldId id="586" r:id="rId116"/>
    <p:sldId id="314" r:id="rId117"/>
    <p:sldId id="468" r:id="rId118"/>
    <p:sldId id="323" r:id="rId119"/>
    <p:sldId id="587" r:id="rId120"/>
    <p:sldId id="327" r:id="rId121"/>
    <p:sldId id="588" r:id="rId122"/>
    <p:sldId id="589" r:id="rId123"/>
    <p:sldId id="469" r:id="rId124"/>
    <p:sldId id="328" r:id="rId125"/>
    <p:sldId id="335" r:id="rId126"/>
    <p:sldId id="590" r:id="rId127"/>
    <p:sldId id="339" r:id="rId128"/>
    <p:sldId id="337" r:id="rId129"/>
    <p:sldId id="591" r:id="rId130"/>
    <p:sldId id="343" r:id="rId131"/>
    <p:sldId id="344" r:id="rId132"/>
    <p:sldId id="345" r:id="rId133"/>
    <p:sldId id="346" r:id="rId134"/>
    <p:sldId id="470" r:id="rId135"/>
    <p:sldId id="472" r:id="rId136"/>
    <p:sldId id="474" r:id="rId137"/>
    <p:sldId id="541" r:id="rId138"/>
    <p:sldId id="473" r:id="rId139"/>
    <p:sldId id="347" r:id="rId140"/>
    <p:sldId id="592" r:id="rId141"/>
    <p:sldId id="475" r:id="rId142"/>
    <p:sldId id="476" r:id="rId143"/>
    <p:sldId id="348" r:id="rId144"/>
    <p:sldId id="593" r:id="rId145"/>
    <p:sldId id="478" r:id="rId146"/>
    <p:sldId id="479" r:id="rId147"/>
    <p:sldId id="352" r:id="rId148"/>
    <p:sldId id="594" r:id="rId149"/>
    <p:sldId id="362" r:id="rId150"/>
    <p:sldId id="480" r:id="rId151"/>
    <p:sldId id="366" r:id="rId1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5F3520-63CA-4B0A-90AD-19223EDBA64B}">
          <p14:sldIdLst>
            <p14:sldId id="256"/>
            <p14:sldId id="403"/>
            <p14:sldId id="398"/>
            <p14:sldId id="399"/>
            <p14:sldId id="404"/>
            <p14:sldId id="258"/>
            <p14:sldId id="259"/>
            <p14:sldId id="448"/>
            <p14:sldId id="261"/>
            <p14:sldId id="546"/>
            <p14:sldId id="547"/>
            <p14:sldId id="548"/>
            <p14:sldId id="260"/>
            <p14:sldId id="549"/>
            <p14:sldId id="262"/>
            <p14:sldId id="450"/>
            <p14:sldId id="449"/>
            <p14:sldId id="451"/>
            <p14:sldId id="264"/>
            <p14:sldId id="595"/>
            <p14:sldId id="265"/>
            <p14:sldId id="266"/>
            <p14:sldId id="267"/>
            <p14:sldId id="409"/>
            <p14:sldId id="269"/>
            <p14:sldId id="452"/>
            <p14:sldId id="268"/>
            <p14:sldId id="271"/>
            <p14:sldId id="454"/>
            <p14:sldId id="274"/>
            <p14:sldId id="412"/>
            <p14:sldId id="276"/>
            <p14:sldId id="282"/>
            <p14:sldId id="281"/>
            <p14:sldId id="415"/>
            <p14:sldId id="416"/>
            <p14:sldId id="285"/>
            <p14:sldId id="286"/>
            <p14:sldId id="418"/>
            <p14:sldId id="419"/>
            <p14:sldId id="550"/>
            <p14:sldId id="551"/>
            <p14:sldId id="420"/>
            <p14:sldId id="455"/>
            <p14:sldId id="287"/>
            <p14:sldId id="288"/>
            <p14:sldId id="545"/>
            <p14:sldId id="289"/>
            <p14:sldId id="457"/>
            <p14:sldId id="458"/>
            <p14:sldId id="552"/>
            <p14:sldId id="295"/>
            <p14:sldId id="481"/>
            <p14:sldId id="554"/>
            <p14:sldId id="555"/>
            <p14:sldId id="556"/>
            <p14:sldId id="292"/>
            <p14:sldId id="459"/>
            <p14:sldId id="557"/>
            <p14:sldId id="558"/>
            <p14:sldId id="559"/>
            <p14:sldId id="560"/>
            <p14:sldId id="561"/>
            <p14:sldId id="562"/>
            <p14:sldId id="564"/>
            <p14:sldId id="563"/>
            <p14:sldId id="565"/>
            <p14:sldId id="460"/>
            <p14:sldId id="544"/>
            <p14:sldId id="423"/>
            <p14:sldId id="297"/>
            <p14:sldId id="298"/>
            <p14:sldId id="566"/>
            <p14:sldId id="461"/>
            <p14:sldId id="462"/>
            <p14:sldId id="300"/>
            <p14:sldId id="567"/>
            <p14:sldId id="568"/>
            <p14:sldId id="569"/>
            <p14:sldId id="483"/>
            <p14:sldId id="570"/>
            <p14:sldId id="571"/>
            <p14:sldId id="572"/>
            <p14:sldId id="482"/>
            <p14:sldId id="573"/>
            <p14:sldId id="574"/>
            <p14:sldId id="575"/>
            <p14:sldId id="576"/>
            <p14:sldId id="534"/>
            <p14:sldId id="535"/>
            <p14:sldId id="578"/>
            <p14:sldId id="579"/>
            <p14:sldId id="580"/>
            <p14:sldId id="581"/>
            <p14:sldId id="582"/>
            <p14:sldId id="583"/>
            <p14:sldId id="299"/>
            <p14:sldId id="464"/>
            <p14:sldId id="463"/>
            <p14:sldId id="427"/>
            <p14:sldId id="307"/>
            <p14:sldId id="301"/>
            <p14:sldId id="465"/>
            <p14:sldId id="466"/>
            <p14:sldId id="428"/>
            <p14:sldId id="584"/>
            <p14:sldId id="429"/>
            <p14:sldId id="536"/>
            <p14:sldId id="596"/>
            <p14:sldId id="597"/>
            <p14:sldId id="598"/>
            <p14:sldId id="599"/>
            <p14:sldId id="467"/>
            <p14:sldId id="313"/>
            <p14:sldId id="586"/>
            <p14:sldId id="314"/>
            <p14:sldId id="468"/>
            <p14:sldId id="323"/>
            <p14:sldId id="587"/>
            <p14:sldId id="327"/>
            <p14:sldId id="588"/>
            <p14:sldId id="589"/>
            <p14:sldId id="469"/>
            <p14:sldId id="328"/>
            <p14:sldId id="335"/>
            <p14:sldId id="590"/>
            <p14:sldId id="339"/>
            <p14:sldId id="337"/>
            <p14:sldId id="591"/>
            <p14:sldId id="343"/>
            <p14:sldId id="344"/>
            <p14:sldId id="345"/>
            <p14:sldId id="346"/>
            <p14:sldId id="470"/>
            <p14:sldId id="472"/>
            <p14:sldId id="474"/>
            <p14:sldId id="541"/>
            <p14:sldId id="473"/>
            <p14:sldId id="347"/>
            <p14:sldId id="592"/>
            <p14:sldId id="475"/>
            <p14:sldId id="476"/>
            <p14:sldId id="348"/>
            <p14:sldId id="593"/>
            <p14:sldId id="478"/>
            <p14:sldId id="479"/>
            <p14:sldId id="352"/>
            <p14:sldId id="594"/>
            <p14:sldId id="362"/>
            <p14:sldId id="480"/>
            <p14:sldId id="3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ki - Blue Sky" initials="NBS" lastIdx="3" clrIdx="0">
    <p:extLst>
      <p:ext uri="{19B8F6BF-5375-455C-9EA6-DF929625EA0E}">
        <p15:presenceInfo xmlns:p15="http://schemas.microsoft.com/office/powerpoint/2012/main" userId="S::labels@blueskynursery.ca::eaa03f75-2336-4a07-81a7-bebedf41ba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DC37"/>
    <a:srgbClr val="CCECFF"/>
    <a:srgbClr val="B2D6E8"/>
    <a:srgbClr val="89AED7"/>
    <a:srgbClr val="709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5" autoAdjust="0"/>
    <p:restoredTop sz="94635" autoAdjust="0"/>
  </p:normalViewPr>
  <p:slideViewPr>
    <p:cSldViewPr snapToGrid="0">
      <p:cViewPr varScale="1">
        <p:scale>
          <a:sx n="85" d="100"/>
          <a:sy n="85" d="100"/>
        </p:scale>
        <p:origin x="6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A1B4A-2D28-4333-8F28-94A1ED88D285}" type="datetimeFigureOut">
              <a:rPr lang="en-CA" smtClean="0"/>
              <a:t>2025-01-03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100B6-6F82-4171-BF8F-CF1C0C84EE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757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100B6-6F82-4171-BF8F-CF1C0C84EE51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438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100B6-6F82-4171-BF8F-CF1C0C84EE51}" type="slidenum">
              <a:rPr lang="en-CA" smtClean="0"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2741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100B6-6F82-4171-BF8F-CF1C0C84EE51}" type="slidenum">
              <a:rPr lang="en-CA" smtClean="0"/>
              <a:t>57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8518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0DCD7-F2EA-4A11-9869-B23DC4158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AB715-C9ED-43AB-8D3B-2B9B50C95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94D9A-5B02-4E94-BC15-98EC90671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980D2-A453-4187-96FF-914A15589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AF0F-6DB4-4881-9288-74AB8AD0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42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07099-3A64-42F6-9542-95301AD9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6F31D-D364-4E42-BB6F-0273739F6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5399D-738B-4E59-8427-5CFD9EA3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8602-B0FB-4E6E-85EF-0E58D122A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89AF0-2929-4914-A796-A78421B16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75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69203-E690-4F92-ABA7-759022903F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48C28-9FF2-4DD2-90E3-0AE0527B1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BD604-F8B0-40AF-B838-5BE170BB8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9DA00-60BF-4734-AAB2-0580177BD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7696C-0FDA-4BB3-BB1E-C5FEAB75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69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7EC3-7335-452B-92C2-4E2C1B965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E1ECB-CBB4-4D8F-99DC-D2AF18FA2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4512E-3ACB-4D80-B9C9-2D25150D4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79EB8-A9B7-4979-842C-AA80C73FB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1DC14-45F8-45E2-82C8-847CCCD9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9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0C4AF-A651-4177-8822-3742B954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BDD65-FDB0-4AD0-8D69-97583FF9E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A8E45-6BE5-48F3-AF22-DEFB9002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63CA7-1D8B-44C5-BA0B-439F231E9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D2927-BFBD-4645-BDDE-1F0AD92A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3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0AE04-6E58-46D8-909A-C5C0E115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3E0E3-6CD3-4EAE-BD66-01A9460A4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A55FC-D64B-4328-8044-2892B43BE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BB93C-B285-4CBD-94D8-48EC88B0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A8DB9-6335-4999-86D0-C5C6A6714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D9942-1BDA-47F3-80D4-91ECEA652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21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FF40-1C39-4B5E-9159-BE5A1ADB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F137D-746B-41D3-8790-6ED8E75A8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8695D-B7BA-4CE7-9176-17167FEF2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0CB8C2-8D3A-448A-8341-269CE90C3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2417B4-BEB1-4C05-978B-DD1D4AE3C6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F07CEB-1143-448E-8F30-B8D01BEAB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5EACFF-1457-4498-BCB7-818679018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C974A-9C98-4B6A-8824-7AC9CECE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8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F332-D028-43BA-8A09-9115C4832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60877-9191-4799-82F1-AEBE33EAC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7A8D03-2F93-4DB9-B55F-E62542EA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C58F1-FB8C-48CC-8190-6E435F22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429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046DC7-EF5F-48FA-AA2D-6B35C3B0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59F73-A468-40BD-9F99-125185FA9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EB576-69A8-421D-9DBE-C48CEF0F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88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8501-B48F-416B-B9DB-FA84851E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7B387-D044-4B24-8897-63F712E8A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20BC6-34BD-4E56-9D37-8F7CA7903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71B8E-FB6F-4884-B46C-F576A293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1CE6B-7784-493A-88A4-536E3BB7D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5139D-192D-4A20-8CF1-6BA76E2C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50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262F-42D6-49C4-81E7-B91B2D9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9B392-665A-437E-A58C-0B6550690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1995E-30D3-453E-82E2-FED04FCCB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AD9D8-2051-40F4-81A4-FDD94320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96927-7C72-4682-A809-2F50618F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64959-6B35-4D28-9934-F4AA7225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528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7610A-0108-43B5-B3B2-78A118A84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B4BDD-5CA6-4132-8115-542311353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0291C-BFB6-4491-B225-232079D34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0BAF0-DCE1-43C2-80D7-488ADEA8A030}" type="datetimeFigureOut">
              <a:rPr lang="en-CA" smtClean="0"/>
              <a:t>2025-01-03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C09E7-E3DD-42CC-B459-2FD9489CD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D87A4-6FF1-476E-928D-8B4355E8F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25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g"/><Relationship Id="rId4" Type="http://schemas.openxmlformats.org/officeDocument/2006/relationships/image" Target="../media/image4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06.jpg"/><Relationship Id="rId4" Type="http://schemas.openxmlformats.org/officeDocument/2006/relationships/image" Target="../media/image4.png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g"/><Relationship Id="rId4" Type="http://schemas.openxmlformats.org/officeDocument/2006/relationships/image" Target="../media/image4.png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g"/><Relationship Id="rId4" Type="http://schemas.openxmlformats.org/officeDocument/2006/relationships/image" Target="../media/image4.png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4.png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g"/><Relationship Id="rId4" Type="http://schemas.openxmlformats.org/officeDocument/2006/relationships/image" Target="../media/image4.png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4.png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g"/><Relationship Id="rId4" Type="http://schemas.openxmlformats.org/officeDocument/2006/relationships/image" Target="../media/image4.png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g"/><Relationship Id="rId4" Type="http://schemas.openxmlformats.org/officeDocument/2006/relationships/image" Target="../media/image4.png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g"/><Relationship Id="rId4" Type="http://schemas.openxmlformats.org/officeDocument/2006/relationships/image" Target="../media/image4.png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g"/><Relationship Id="rId4" Type="http://schemas.openxmlformats.org/officeDocument/2006/relationships/image" Target="../media/image4.png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g"/><Relationship Id="rId4" Type="http://schemas.openxmlformats.org/officeDocument/2006/relationships/image" Target="../media/image4.png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g"/><Relationship Id="rId4" Type="http://schemas.openxmlformats.org/officeDocument/2006/relationships/image" Target="../media/image4.pn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g"/><Relationship Id="rId4" Type="http://schemas.openxmlformats.org/officeDocument/2006/relationships/image" Target="../media/image4.png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g"/><Relationship Id="rId4" Type="http://schemas.openxmlformats.org/officeDocument/2006/relationships/image" Target="../media/image4.png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g"/><Relationship Id="rId4" Type="http://schemas.openxmlformats.org/officeDocument/2006/relationships/image" Target="../media/image4.png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2.jpg"/><Relationship Id="rId4" Type="http://schemas.openxmlformats.org/officeDocument/2006/relationships/image" Target="../media/image4.png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g"/><Relationship Id="rId4" Type="http://schemas.openxmlformats.org/officeDocument/2006/relationships/image" Target="../media/image4.png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25.jpg"/><Relationship Id="rId4" Type="http://schemas.openxmlformats.org/officeDocument/2006/relationships/image" Target="../media/image4.png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26.jpeg"/><Relationship Id="rId4" Type="http://schemas.openxmlformats.org/officeDocument/2006/relationships/image" Target="../media/image4.png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27.jpg"/><Relationship Id="rId4" Type="http://schemas.openxmlformats.org/officeDocument/2006/relationships/image" Target="../media/image4.png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g"/><Relationship Id="rId4" Type="http://schemas.openxmlformats.org/officeDocument/2006/relationships/image" Target="../media/image4.png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g"/><Relationship Id="rId4" Type="http://schemas.openxmlformats.org/officeDocument/2006/relationships/image" Target="../media/image4.png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30.jpg"/><Relationship Id="rId4" Type="http://schemas.openxmlformats.org/officeDocument/2006/relationships/image" Target="../media/image4.png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g"/><Relationship Id="rId4" Type="http://schemas.openxmlformats.org/officeDocument/2006/relationships/image" Target="../media/image4.png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g"/><Relationship Id="rId4" Type="http://schemas.openxmlformats.org/officeDocument/2006/relationships/image" Target="../media/image4.png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33.jpg"/><Relationship Id="rId4" Type="http://schemas.openxmlformats.org/officeDocument/2006/relationships/image" Target="../media/image4.png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34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g"/><Relationship Id="rId4" Type="http://schemas.openxmlformats.org/officeDocument/2006/relationships/image" Target="../media/image4.png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g"/><Relationship Id="rId4" Type="http://schemas.openxmlformats.org/officeDocument/2006/relationships/image" Target="../media/image4.png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g"/><Relationship Id="rId4" Type="http://schemas.openxmlformats.org/officeDocument/2006/relationships/image" Target="../media/image4.png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g"/><Relationship Id="rId4" Type="http://schemas.openxmlformats.org/officeDocument/2006/relationships/image" Target="../media/image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g"/><Relationship Id="rId4" Type="http://schemas.openxmlformats.org/officeDocument/2006/relationships/image" Target="../media/image4.png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4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g"/><Relationship Id="rId4" Type="http://schemas.openxmlformats.org/officeDocument/2006/relationships/image" Target="../media/image4.png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g"/><Relationship Id="rId4" Type="http://schemas.openxmlformats.org/officeDocument/2006/relationships/image" Target="../media/image4.png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g"/><Relationship Id="rId4" Type="http://schemas.openxmlformats.org/officeDocument/2006/relationships/image" Target="../media/image4.png"/></Relationships>
</file>

<file path=ppt/slides/_rels/slide1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g"/><Relationship Id="rId4" Type="http://schemas.openxmlformats.org/officeDocument/2006/relationships/image" Target="../media/image4.png"/></Relationships>
</file>

<file path=ppt/slides/_rels/slide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g"/><Relationship Id="rId4" Type="http://schemas.openxmlformats.org/officeDocument/2006/relationships/image" Target="../media/image4.png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8.jpg"/><Relationship Id="rId4" Type="http://schemas.openxmlformats.org/officeDocument/2006/relationships/image" Target="../media/image4.png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g"/><Relationship Id="rId4" Type="http://schemas.openxmlformats.org/officeDocument/2006/relationships/image" Target="../media/image4.png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g"/><Relationship Id="rId4" Type="http://schemas.openxmlformats.org/officeDocument/2006/relationships/image" Target="../media/image4.png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g"/><Relationship Id="rId4" Type="http://schemas.openxmlformats.org/officeDocument/2006/relationships/image" Target="../media/image4.png"/></Relationships>
</file>

<file path=ppt/slides/_rels/slide1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g"/><Relationship Id="rId4" Type="http://schemas.openxmlformats.org/officeDocument/2006/relationships/image" Target="../media/image4.png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g"/><Relationship Id="rId4" Type="http://schemas.openxmlformats.org/officeDocument/2006/relationships/image" Target="../media/image4.png"/></Relationships>
</file>

<file path=ppt/slides/_rels/slide1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4.png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8.jp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0.jpe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2.jp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4.jpeg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5.jpeg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6.jpeg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g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88.jpg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1.jpg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92.jpg"/><Relationship Id="rId4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3.jpg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g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g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g"/><Relationship Id="rId4" Type="http://schemas.openxmlformats.org/officeDocument/2006/relationships/image" Target="../media/image4.pn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g"/><Relationship Id="rId4" Type="http://schemas.openxmlformats.org/officeDocument/2006/relationships/image" Target="../media/image4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g"/><Relationship Id="rId4" Type="http://schemas.openxmlformats.org/officeDocument/2006/relationships/image" Target="../media/image4.pn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g"/><Relationship Id="rId4" Type="http://schemas.openxmlformats.org/officeDocument/2006/relationships/image" Target="../media/image4.pn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g"/><Relationship Id="rId4" Type="http://schemas.openxmlformats.org/officeDocument/2006/relationships/image" Target="../media/image4.pn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4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ABFD79-C804-4EEA-B3A3-B1A57AFD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b="6748"/>
          <a:stretch/>
        </p:blipFill>
        <p:spPr>
          <a:xfrm rot="10800000" flipV="1">
            <a:off x="151095" y="33867"/>
            <a:ext cx="11887200" cy="6858000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CA30F-DA22-4A63-8DB4-59406977D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9426" y="639032"/>
            <a:ext cx="7856291" cy="145626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7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Blue Sky Nursery</a:t>
            </a:r>
            <a:br>
              <a:rPr lang="en-CA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CA" sz="27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           I          M          I          T          E          D</a:t>
            </a:r>
            <a:br>
              <a:rPr lang="en-C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en-CA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B8912-805B-4583-A0F2-173457BAF4DB}"/>
              </a:ext>
            </a:extLst>
          </p:cNvPr>
          <p:cNvSpPr txBox="1"/>
          <p:nvPr/>
        </p:nvSpPr>
        <p:spPr>
          <a:xfrm rot="21438848">
            <a:off x="161745" y="2194823"/>
            <a:ext cx="5764547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CA" sz="5800" b="1" kern="600" spc="-1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NEW</a:t>
            </a:r>
            <a:r>
              <a:rPr lang="en-CA" sz="6000" b="1" kern="600" spc="-100" dirty="0">
                <a:ln w="0"/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CA" sz="4400" b="1" kern="6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Plants </a:t>
            </a:r>
            <a:r>
              <a:rPr lang="en-CA" sz="4500" b="1" kern="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  <a:endParaRPr lang="en-CA" sz="4500" b="1" kern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Aquilegia</a:t>
            </a:r>
            <a:br>
              <a:rPr kumimoji="0" lang="en-C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EARLYBIRD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 WHITE</a:t>
            </a:r>
            <a:br>
              <a:rPr kumimoji="0" lang="en-CA" sz="4000" b="1" i="0" u="none" strike="noStrike" kern="1200" cap="none" spc="0" normalizeH="0" baseline="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(Columbine)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571E9-DEE0-4B24-8F43-65E3409843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030" y="1546750"/>
            <a:ext cx="4285707" cy="428570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1300B41-1FE6-44B6-9E80-4375456F36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5237C65-1672-4068-8D5D-9F3D6029DB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3D560A-5521-4B45-97D5-F8847C6CF3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9E0CB-DCFA-8D09-19E1-9035AAE43775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52053-C1D5-6A3E-F862-B089FAC816CA}"/>
              </a:ext>
            </a:extLst>
          </p:cNvPr>
          <p:cNvSpPr txBox="1"/>
          <p:nvPr/>
        </p:nvSpPr>
        <p:spPr>
          <a:xfrm>
            <a:off x="5396484" y="570264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Proven Winners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73DD04-F24A-79E3-2726-003ADA92E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Lavandula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angustifolia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LA DIVA ETERNAL FRAGRANCE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(English Lavender)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6723" y="1545369"/>
            <a:ext cx="4304322" cy="428846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B79EC5-884C-4C05-9355-A95CF3EC06B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8217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1235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Lonicera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nitida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THUNDERBOLT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endParaRPr lang="en-CA" sz="4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‘GOLDEN GLOW’</a:t>
            </a: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(Box Honeysuckle)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2938" y="1571234"/>
            <a:ext cx="4211891" cy="423674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E157F3-9C54-47E2-9111-E6E262921F4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164D9A-E414-74B3-C804-35404FEB1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54DE17-2B3C-EFDA-C910-E5F4C0F776BE}"/>
              </a:ext>
            </a:extLst>
          </p:cNvPr>
          <p:cNvSpPr txBox="1"/>
          <p:nvPr/>
        </p:nvSpPr>
        <p:spPr>
          <a:xfrm>
            <a:off x="9336239" y="5681748"/>
            <a:ext cx="21418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Bloomin’ Easy</a:t>
            </a:r>
          </a:p>
        </p:txBody>
      </p:sp>
    </p:spTree>
    <p:extLst>
      <p:ext uri="{BB962C8B-B14F-4D97-AF65-F5344CB8AC3E}">
        <p14:creationId xmlns:p14="http://schemas.microsoft.com/office/powerpoint/2010/main" val="11667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829" y="1531394"/>
            <a:ext cx="4338109" cy="431641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674A88-A415-C018-007C-3B9C911A89F5}"/>
              </a:ext>
            </a:extLst>
          </p:cNvPr>
          <p:cNvSpPr txBox="1"/>
          <p:nvPr/>
        </p:nvSpPr>
        <p:spPr>
          <a:xfrm>
            <a:off x="781237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Lynchnis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chalcedonica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Maltese Cross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0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Maianthemum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racemosum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(False Soloman’s Seal)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38811"/>
            <a:ext cx="4343400" cy="430158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ACF5C-92EE-9280-6A36-C8BC60368614}"/>
              </a:ext>
            </a:extLst>
          </p:cNvPr>
          <p:cNvSpPr txBox="1"/>
          <p:nvPr/>
        </p:nvSpPr>
        <p:spPr>
          <a:xfrm>
            <a:off x="756072" y="1799031"/>
            <a:ext cx="1368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449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1360" y="1522080"/>
            <a:ext cx="4335047" cy="433504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7526A-57EB-7FE4-86EA-F29CA69B5EE8}"/>
              </a:ext>
            </a:extLst>
          </p:cNvPr>
          <p:cNvSpPr txBox="1"/>
          <p:nvPr/>
        </p:nvSpPr>
        <p:spPr>
          <a:xfrm>
            <a:off x="594471" y="2305615"/>
            <a:ext cx="53096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Malva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sylvestris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ZEBRINA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(Hollyhock Mallow, Zebra Mallow)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87C81-6CF0-9896-3208-03B96819D779}"/>
              </a:ext>
            </a:extLst>
          </p:cNvPr>
          <p:cNvSpPr txBox="1"/>
          <p:nvPr/>
        </p:nvSpPr>
        <p:spPr>
          <a:xfrm>
            <a:off x="8959568" y="5734645"/>
            <a:ext cx="2666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</p:spTree>
    <p:extLst>
      <p:ext uri="{BB962C8B-B14F-4D97-AF65-F5344CB8AC3E}">
        <p14:creationId xmlns:p14="http://schemas.microsoft.com/office/powerpoint/2010/main" val="9751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30967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949932" y="5749482"/>
            <a:ext cx="2654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64473-ACED-1D16-0DE0-14212A80F234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Mangave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MISSION TO MARS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(Mangave)</a:t>
            </a:r>
          </a:p>
        </p:txBody>
      </p:sp>
    </p:spTree>
    <p:extLst>
      <p:ext uri="{BB962C8B-B14F-4D97-AF65-F5344CB8AC3E}">
        <p14:creationId xmlns:p14="http://schemas.microsoft.com/office/powerpoint/2010/main" val="38650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30967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949932" y="5749482"/>
            <a:ext cx="2654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64473-ACED-1D16-0DE0-14212A80F234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Nepeta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KITTEN AROUND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(Catmint)</a:t>
            </a:r>
          </a:p>
        </p:txBody>
      </p:sp>
    </p:spTree>
    <p:extLst>
      <p:ext uri="{BB962C8B-B14F-4D97-AF65-F5344CB8AC3E}">
        <p14:creationId xmlns:p14="http://schemas.microsoft.com/office/powerpoint/2010/main" val="24652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Oenothera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biennis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(Common Evening Primrose)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0010" y="1583608"/>
            <a:ext cx="4177747" cy="421199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88DBA-27B3-268D-A10C-2FFA9B7838D8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90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89035" y="2305615"/>
            <a:ext cx="51178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Oredenia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FUSION OF FIRE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O</a:t>
            </a:r>
            <a:r>
              <a:rPr kumimoji="0" lang="en-CA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redenia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590" y="1540790"/>
            <a:ext cx="4316588" cy="429762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5ECD17-BD40-4537-B1BB-F011086A37D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25AC6-18F1-6F70-706A-B6399CD9C419}"/>
              </a:ext>
            </a:extLst>
          </p:cNvPr>
          <p:cNvSpPr txBox="1"/>
          <p:nvPr/>
        </p:nvSpPr>
        <p:spPr>
          <a:xfrm>
            <a:off x="8974667" y="5713498"/>
            <a:ext cx="27588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Walters Gardens,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3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8AE7F-A88E-A3EB-792E-ACE4BFB1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03677C-4508-730E-CFE2-946E92A8EFB7}"/>
              </a:ext>
            </a:extLst>
          </p:cNvPr>
          <p:cNvSpPr txBox="1"/>
          <p:nvPr/>
        </p:nvSpPr>
        <p:spPr>
          <a:xfrm>
            <a:off x="962706" y="2305615"/>
            <a:ext cx="45686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Paeonia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lactiflora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BOUQUET PERFECT 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(Garden Peony)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2C90611-92F1-E516-B4DF-E56903E07F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355E8A-12BE-4505-CD9A-B55E1EA8C4FE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747968B-5595-858D-12B3-1A4A006EA6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33E60-ED0F-DF39-8D49-9A55E384173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2646" y="1656482"/>
            <a:ext cx="4092475" cy="406624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03E950-FD77-D320-F591-077B9344D97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59C20-E51D-4C59-7A13-672D85727808}"/>
              </a:ext>
            </a:extLst>
          </p:cNvPr>
          <p:cNvSpPr txBox="1"/>
          <p:nvPr/>
        </p:nvSpPr>
        <p:spPr>
          <a:xfrm>
            <a:off x="351242" y="1813097"/>
            <a:ext cx="24722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000" b="1" i="1" baseline="25000" dirty="0">
                <a:solidFill>
                  <a:srgbClr val="FF0000"/>
                </a:solidFill>
                <a:latin typeface="Century Gothic" panose="020B0502020202020204" pitchFamily="34" charset="0"/>
              </a:rPr>
              <a:t>COMING SOON</a:t>
            </a:r>
            <a:endParaRPr lang="en-CA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Aquilegia</a:t>
            </a:r>
            <a:br>
              <a:rPr kumimoji="0" lang="en-C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EARLYBIRD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WHITE</a:t>
            </a:r>
            <a:br>
              <a:rPr kumimoji="0" lang="en-CA" sz="4000" b="1" i="0" u="none" strike="noStrike" kern="1200" cap="none" spc="0" normalizeH="0" baseline="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(Columbine)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571E9-DEE0-4B24-8F43-65E3409843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030" y="1546750"/>
            <a:ext cx="4285707" cy="428570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1300B41-1FE6-44B6-9E80-4375456F36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5237C65-1672-4068-8D5D-9F3D6029DB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3D560A-5521-4B45-97D5-F8847C6CF3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9E0CB-DCFA-8D09-19E1-9035AAE43775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52053-C1D5-6A3E-F862-B089FAC816CA}"/>
              </a:ext>
            </a:extLst>
          </p:cNvPr>
          <p:cNvSpPr txBox="1"/>
          <p:nvPr/>
        </p:nvSpPr>
        <p:spPr>
          <a:xfrm>
            <a:off x="5396484" y="570264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Ball Horticultural Company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16AF48-C2FC-FA82-8BDC-68D5915E5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3ADD-EF5D-669F-ADBC-FFB03B51D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8C8FE0-4887-BF20-8864-479DA1CFA12F}"/>
              </a:ext>
            </a:extLst>
          </p:cNvPr>
          <p:cNvSpPr txBox="1"/>
          <p:nvPr/>
        </p:nvSpPr>
        <p:spPr>
          <a:xfrm>
            <a:off x="962706" y="2305615"/>
            <a:ext cx="45686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Paeonia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lactiflora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PETER BRAND 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(Garden Peony)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0B184DD-624B-8E2E-70C1-659C347D06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8388A0-83FC-D0EE-4252-2C29DAAD7592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3750AA8-AE16-C5BE-38A6-08DED025B4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1C98D0-8117-75C3-79B6-ECB30B66C27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549" y="1656482"/>
            <a:ext cx="4040668" cy="406624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E7EDD5-4B17-E487-DF16-AC82C71237A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FAE7C-2065-438D-1BDE-2BCA811282D4}"/>
              </a:ext>
            </a:extLst>
          </p:cNvPr>
          <p:cNvSpPr txBox="1"/>
          <p:nvPr/>
        </p:nvSpPr>
        <p:spPr>
          <a:xfrm>
            <a:off x="351242" y="1813097"/>
            <a:ext cx="24722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000" b="1" i="1" baseline="25000" dirty="0">
                <a:solidFill>
                  <a:srgbClr val="FF0000"/>
                </a:solidFill>
                <a:latin typeface="Century Gothic" panose="020B0502020202020204" pitchFamily="34" charset="0"/>
              </a:rPr>
              <a:t>COMING SOON</a:t>
            </a:r>
            <a:endParaRPr lang="en-CA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31171-E105-16F8-BBDB-57CB11F0A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A192D5-0AEC-BED4-4A86-A6ED1A5B6648}"/>
              </a:ext>
            </a:extLst>
          </p:cNvPr>
          <p:cNvSpPr txBox="1"/>
          <p:nvPr/>
        </p:nvSpPr>
        <p:spPr>
          <a:xfrm>
            <a:off x="962706" y="2305615"/>
            <a:ext cx="45686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Paeonia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lactiflora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SUNNY GIRL 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(Garden Peony)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6F50EA0-FEE8-9FC3-CB45-2AF4EF5958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2D3A51-D16B-B67A-B9DD-0735FEEBB258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C9CE91A-62B9-688A-7543-FA35D657C7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7E967-C084-3E6C-9A12-4E83AAE29F8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549" y="1663100"/>
            <a:ext cx="4040668" cy="4053005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24D241-FBED-F5CC-7627-B56DE6D69B9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A09DB9-BAC4-BE11-E68C-979AA51070FB}"/>
              </a:ext>
            </a:extLst>
          </p:cNvPr>
          <p:cNvSpPr txBox="1"/>
          <p:nvPr/>
        </p:nvSpPr>
        <p:spPr>
          <a:xfrm>
            <a:off x="351242" y="1813097"/>
            <a:ext cx="24722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000" b="1" i="1" baseline="25000" dirty="0">
                <a:solidFill>
                  <a:srgbClr val="FF0000"/>
                </a:solidFill>
                <a:latin typeface="Century Gothic" panose="020B0502020202020204" pitchFamily="34" charset="0"/>
              </a:rPr>
              <a:t>COMING SOON</a:t>
            </a:r>
            <a:endParaRPr lang="en-CA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3D832-D0A3-E8C7-F3EC-87966A850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9E95BB-25B2-E5DC-CEC1-F51137B2380F}"/>
              </a:ext>
            </a:extLst>
          </p:cNvPr>
          <p:cNvSpPr txBox="1"/>
          <p:nvPr/>
        </p:nvSpPr>
        <p:spPr>
          <a:xfrm>
            <a:off x="838527" y="2305615"/>
            <a:ext cx="48172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Paeonia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PURPLE SENSATION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(Intersectional (Itoh) Peony)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76003AC-3AEB-F001-1DC2-40D48FC598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0B17AE-EC0C-5BE1-0E60-0033D8C5438D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5918601-AC42-0944-E0E1-07E9CCE7EE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8E89B9-7A27-B090-4672-E96C93D2E35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4916" y="1663100"/>
            <a:ext cx="4027934" cy="4053005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8E4D6E-9C05-34E6-F964-766DAE99518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49395A-568B-4677-9720-F58CA325B953}"/>
              </a:ext>
            </a:extLst>
          </p:cNvPr>
          <p:cNvSpPr txBox="1"/>
          <p:nvPr/>
        </p:nvSpPr>
        <p:spPr>
          <a:xfrm>
            <a:off x="351242" y="1813097"/>
            <a:ext cx="24722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000" b="1" i="1" baseline="25000" dirty="0">
                <a:solidFill>
                  <a:srgbClr val="FF0000"/>
                </a:solidFill>
                <a:latin typeface="Century Gothic" panose="020B0502020202020204" pitchFamily="34" charset="0"/>
              </a:rPr>
              <a:t>COMING SOON</a:t>
            </a:r>
            <a:endParaRPr lang="en-CA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1235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Parthenocissus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quinquefolia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(Virginia Creeper)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65145F-9EF7-44AB-AAED-BE8FAF5DFAD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6807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Penstemon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barbatus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ROCK CANDY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LIGHT PINK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‘NovapenLig’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(Beard Tongue)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65145F-9EF7-44AB-AAED-BE8FAF5DFAD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3772B2-BB28-C323-DD13-861E18C94B9D}"/>
              </a:ext>
            </a:extLst>
          </p:cNvPr>
          <p:cNvSpPr txBox="1"/>
          <p:nvPr/>
        </p:nvSpPr>
        <p:spPr>
          <a:xfrm>
            <a:off x="8647289" y="5726140"/>
            <a:ext cx="3068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Ball Horticultural Company</a:t>
            </a:r>
          </a:p>
        </p:txBody>
      </p:sp>
    </p:spTree>
    <p:extLst>
      <p:ext uri="{BB962C8B-B14F-4D97-AF65-F5344CB8AC3E}">
        <p14:creationId xmlns:p14="http://schemas.microsoft.com/office/powerpoint/2010/main" val="78504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Penstemon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barbatus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ROCK CANDY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PURPLE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‘Balrocurp’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(Beard Tongue)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65145F-9EF7-44AB-AAED-BE8FAF5DFAD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3772B2-BB28-C323-DD13-861E18C94B9D}"/>
              </a:ext>
            </a:extLst>
          </p:cNvPr>
          <p:cNvSpPr txBox="1"/>
          <p:nvPr/>
        </p:nvSpPr>
        <p:spPr>
          <a:xfrm>
            <a:off x="9295385" y="5738193"/>
            <a:ext cx="2280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</p:spTree>
    <p:extLst>
      <p:ext uri="{BB962C8B-B14F-4D97-AF65-F5344CB8AC3E}">
        <p14:creationId xmlns:p14="http://schemas.microsoft.com/office/powerpoint/2010/main" val="281293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Perovskia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atriplicifolia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CRAZY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(Russian Sage)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316365-F3D0-4EBF-8A43-B256F61C08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4DBC8F-C9DB-0F58-86AF-025003713980}"/>
              </a:ext>
            </a:extLst>
          </p:cNvPr>
          <p:cNvSpPr txBox="1"/>
          <p:nvPr/>
        </p:nvSpPr>
        <p:spPr>
          <a:xfrm>
            <a:off x="8613422" y="5737429"/>
            <a:ext cx="3068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Ball Horticultural Company</a:t>
            </a:r>
          </a:p>
        </p:txBody>
      </p:sp>
    </p:spTree>
    <p:extLst>
      <p:ext uri="{BB962C8B-B14F-4D97-AF65-F5344CB8AC3E}">
        <p14:creationId xmlns:p14="http://schemas.microsoft.com/office/powerpoint/2010/main" val="237118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Philadelphus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coronarius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ILLUMINATI SPICE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'SMNPSDW’ 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(Mock Orange)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325017" y="5725130"/>
            <a:ext cx="2234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16365-F3D0-4EBF-8A43-B256F61C08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769667-2955-2119-E141-1AA01C17B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3009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Phlox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Glaberrima ssp. Interior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(Smooth Phlox)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29098"/>
            <a:ext cx="4343400" cy="432101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462E6-FD7D-4643-A53D-BCF1831FFB2D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229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3009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Phlox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subulata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SCARLET FLAME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(Moss Phlox)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8378" y="1529098"/>
            <a:ext cx="4321011" cy="432101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462E6-FD7D-4643-A53D-BCF1831FFB2D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B4583-E8D8-68A0-989F-642C2DD502AC}"/>
              </a:ext>
            </a:extLst>
          </p:cNvPr>
          <p:cNvSpPr txBox="1"/>
          <p:nvPr/>
        </p:nvSpPr>
        <p:spPr>
          <a:xfrm>
            <a:off x="8771468" y="5726904"/>
            <a:ext cx="2944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Paridon Horticultural Ltd.</a:t>
            </a:r>
          </a:p>
        </p:txBody>
      </p:sp>
    </p:spTree>
    <p:extLst>
      <p:ext uri="{BB962C8B-B14F-4D97-AF65-F5344CB8AC3E}">
        <p14:creationId xmlns:p14="http://schemas.microsoft.com/office/powerpoint/2010/main" val="408401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Aquilegia</a:t>
            </a:r>
            <a:br>
              <a:rPr kumimoji="0" lang="en-C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EARLYBIRD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YELLOW</a:t>
            </a:r>
            <a:br>
              <a:rPr kumimoji="0" lang="en-CA" sz="4000" b="1" i="0" u="none" strike="noStrike" kern="1200" cap="none" spc="0" normalizeH="0" baseline="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(Columbine)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571E9-DEE0-4B24-8F43-65E3409843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030" y="1546750"/>
            <a:ext cx="4285707" cy="428570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1300B41-1FE6-44B6-9E80-4375456F36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5237C65-1672-4068-8D5D-9F3D6029DB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3D560A-5521-4B45-97D5-F8847C6CF3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9E0CB-DCFA-8D09-19E1-9035AAE43775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52053-C1D5-6A3E-F862-B089FAC816CA}"/>
              </a:ext>
            </a:extLst>
          </p:cNvPr>
          <p:cNvSpPr txBox="1"/>
          <p:nvPr/>
        </p:nvSpPr>
        <p:spPr>
          <a:xfrm>
            <a:off x="5396484" y="570264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Ball Horticultural Company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88C4B-33F2-AA5E-BAC0-6DE694316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6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Physocarpus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opulifolius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CALICO KITTY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</a:p>
          <a:p>
            <a:pPr algn="ctr"/>
            <a:r>
              <a:rPr lang="en-CA" sz="3000" b="1" dirty="0">
                <a:latin typeface="Century Gothic" panose="020B0502020202020204" pitchFamily="34" charset="0"/>
              </a:rPr>
              <a:t>‘AuntieB’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(Ninebark)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80159"/>
            <a:ext cx="4343400" cy="421888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295668" y="5679974"/>
            <a:ext cx="2404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Bloomin' Easy®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DC371-2A81-4C76-80F7-CF9D43D10E1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AEB5F-63EC-0252-FCFC-2B679C17CC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Physocarpus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opulifolius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COUGAR CUB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</a:p>
          <a:p>
            <a:pPr algn="ctr"/>
            <a:r>
              <a:rPr lang="en-CA" sz="3000" b="1" dirty="0">
                <a:latin typeface="Century Gothic" panose="020B0502020202020204" pitchFamily="34" charset="0"/>
              </a:rPr>
              <a:t>‘SueCKat’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(Ninebark)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720" y="1580159"/>
            <a:ext cx="4260328" cy="421888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273090" y="5679974"/>
            <a:ext cx="2404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Bloomin' Easy®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DC371-2A81-4C76-80F7-CF9D43D10E1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AEB5F-63EC-0252-FCFC-2B679C17CC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Physocarpus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opulifolius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SAVANNAH SUNSET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</a:p>
          <a:p>
            <a:pPr algn="ctr"/>
            <a:r>
              <a:rPr lang="en-CA" sz="3000" b="1" dirty="0">
                <a:latin typeface="Century Gothic" panose="020B0502020202020204" pitchFamily="34" charset="0"/>
              </a:rPr>
              <a:t>‘LP1’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(Ninebark)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7589" y="1580159"/>
            <a:ext cx="4242590" cy="421888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295668" y="5679974"/>
            <a:ext cx="2404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Bloomin' Easy®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DC371-2A81-4C76-80F7-CF9D43D10E1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AEB5F-63EC-0252-FCFC-2B679C17CC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Platycodon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grandiflorus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POP STAR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PINK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(Balloon Flower)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74804"/>
            <a:ext cx="4343400" cy="422959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9DC371-2A81-4C76-80F7-CF9D43D10E1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A58C8E-62E7-063B-B5DD-9564979F038C}"/>
              </a:ext>
            </a:extLst>
          </p:cNvPr>
          <p:cNvSpPr txBox="1"/>
          <p:nvPr/>
        </p:nvSpPr>
        <p:spPr>
          <a:xfrm>
            <a:off x="8771468" y="5681748"/>
            <a:ext cx="2944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Paridon Horticultural Ltd.</a:t>
            </a:r>
          </a:p>
        </p:txBody>
      </p:sp>
    </p:spTree>
    <p:extLst>
      <p:ext uri="{BB962C8B-B14F-4D97-AF65-F5344CB8AC3E}">
        <p14:creationId xmlns:p14="http://schemas.microsoft.com/office/powerpoint/2010/main" val="318394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Podophyllum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peltatum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(May Apple)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4851" r="12128" b="15289"/>
          <a:stretch/>
        </p:blipFill>
        <p:spPr>
          <a:xfrm>
            <a:off x="7187184" y="2060828"/>
            <a:ext cx="4218432" cy="334654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9305BF-F7E3-4581-999D-F7DE84A1C0A2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F4D23E-BB36-CB6A-040E-37705867B264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29062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Potentilla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fruticosa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BELLA SOL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</a:p>
          <a:p>
            <a:pPr algn="ctr"/>
            <a:r>
              <a:rPr lang="en-CA" sz="3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CA" sz="3000" b="1" dirty="0">
                <a:latin typeface="Century Gothic" panose="020B0502020202020204" pitchFamily="34" charset="0"/>
              </a:rPr>
              <a:t>‘Hachdon’</a:t>
            </a:r>
            <a:endParaRPr kumimoji="0" lang="en-CA" sz="4000" b="1" i="0" u="none" strike="noStrike" kern="1200" cap="none" spc="0" normalizeH="0" baseline="5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(Bush Cinquefoil)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r="538"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B87EC0-D8F6-4017-A2CB-8E07A11EC02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48D3BA-F6F1-5E7B-BF68-5E3F14A57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EF76DD-A86F-4C28-F64E-263FBA76C16F}"/>
              </a:ext>
            </a:extLst>
          </p:cNvPr>
          <p:cNvSpPr txBox="1"/>
          <p:nvPr/>
        </p:nvSpPr>
        <p:spPr>
          <a:xfrm>
            <a:off x="9318246" y="5736419"/>
            <a:ext cx="2404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Bloomin' Easy®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Potentilla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nepalensis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GIBSON’S SCARLET </a:t>
            </a:r>
            <a:endParaRPr kumimoji="0" lang="en-CA" sz="4000" b="1" i="0" u="none" strike="noStrike" kern="1200" cap="none" spc="0" normalizeH="0" baseline="5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(Cinquefoil)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r="366"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B87EC0-D8F6-4017-A2CB-8E07A11EC02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0229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Rhododendron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HOLDEN’S PEACH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endParaRPr lang="en-CA" sz="3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b="1" baseline="25000" dirty="0">
                <a:latin typeface="Century Gothic" panose="020B0502020202020204" pitchFamily="34" charset="0"/>
              </a:rPr>
              <a:t>‘HoldenRhodo213’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(Elepidote)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Broadleaf Evergreen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D75A16-3AD3-4789-917A-6434DF02FD5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54B8D-D19A-3E17-DA77-D26DA702D01F}"/>
              </a:ext>
            </a:extLst>
          </p:cNvPr>
          <p:cNvSpPr txBox="1"/>
          <p:nvPr/>
        </p:nvSpPr>
        <p:spPr>
          <a:xfrm>
            <a:off x="9381066" y="5725130"/>
            <a:ext cx="2169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Briggs Nursery</a:t>
            </a:r>
          </a:p>
        </p:txBody>
      </p:sp>
    </p:spTree>
    <p:extLst>
      <p:ext uri="{BB962C8B-B14F-4D97-AF65-F5344CB8AC3E}">
        <p14:creationId xmlns:p14="http://schemas.microsoft.com/office/powerpoint/2010/main" val="204723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Rhododendron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BLOOMBUX</a:t>
            </a:r>
            <a:r>
              <a:rPr lang="en-CA" sz="4000" b="1" baseline="25000" dirty="0">
                <a:latin typeface="Century Gothic" panose="020B050202020202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BLUSH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4000" b="1" baseline="25000" dirty="0">
                <a:latin typeface="Century Gothic" panose="020B0502020202020204" pitchFamily="34" charset="0"/>
              </a:rPr>
              <a:t>‘Microhirs3’ </a:t>
            </a:r>
            <a:endParaRPr lang="en-CA" sz="48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(Bloombux Blush Rhododendron)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0DBA54-9164-4D71-A87C-B69473C1C71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80A2F-B585-8851-F5A8-FAAE0CE5AF60}"/>
              </a:ext>
            </a:extLst>
          </p:cNvPr>
          <p:cNvSpPr txBox="1"/>
          <p:nvPr/>
        </p:nvSpPr>
        <p:spPr>
          <a:xfrm>
            <a:off x="138226" y="783368"/>
            <a:ext cx="260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Broadleaf Evergreen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6B53-211F-C44B-074E-113B345EAA0B}"/>
              </a:ext>
            </a:extLst>
          </p:cNvPr>
          <p:cNvSpPr txBox="1"/>
          <p:nvPr/>
        </p:nvSpPr>
        <p:spPr>
          <a:xfrm>
            <a:off x="9308478" y="5733546"/>
            <a:ext cx="23769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Bloomin' Easy®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11946-1534-1BA2-B877-2B383C17A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Rhododendron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BLOOMBUX</a:t>
            </a:r>
            <a:r>
              <a:rPr lang="en-CA" sz="4000" b="1" baseline="25000" dirty="0">
                <a:latin typeface="Century Gothic" panose="020B050202020202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MAGENTA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4000" b="1" baseline="25000" dirty="0">
                <a:latin typeface="Century Gothic" panose="020B0502020202020204" pitchFamily="34" charset="0"/>
              </a:rPr>
              <a:t>‘Microhirs9’ </a:t>
            </a:r>
            <a:endParaRPr lang="en-CA" sz="48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(Bloombux Magenta Rhododendron)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0DBA54-9164-4D71-A87C-B69473C1C71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80A2F-B585-8851-F5A8-FAAE0CE5AF60}"/>
              </a:ext>
            </a:extLst>
          </p:cNvPr>
          <p:cNvSpPr txBox="1"/>
          <p:nvPr/>
        </p:nvSpPr>
        <p:spPr>
          <a:xfrm>
            <a:off x="138226" y="783368"/>
            <a:ext cx="260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Broadleaf Evergreen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B223F-EC59-A072-A785-411A11926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75095" y="2326866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Aronia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melanocarpa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GROUND HUG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(Chokeberry)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EA12E-F50C-4F7B-9467-166CA23DEF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336E0-4C34-435E-9E2E-EF1D2F2717C0}"/>
              </a:ext>
            </a:extLst>
          </p:cNvPr>
          <p:cNvSpPr txBox="1"/>
          <p:nvPr/>
        </p:nvSpPr>
        <p:spPr>
          <a:xfrm>
            <a:off x="9186228" y="5726904"/>
            <a:ext cx="2395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Spring Meadows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F3B7B54-656C-45D9-ADFB-FC8F0686EA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6E8700-4C98-4938-9C4F-CC8E03D85DE8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DC94458-1DC1-4FDF-BB3E-CBEA533E7D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6373EC-9088-4E61-AC92-344CD892277E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DFC5B-CC9F-EEE6-0D7A-F1448A6CE354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4C88F-7B90-2A94-E74F-06B3162B3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5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Rhododendron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YAKU PRINCE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(Yakushimanum Hybrid)</a:t>
            </a:r>
            <a:br>
              <a:rPr lang="en-CA" sz="5000" b="1" i="1" dirty="0">
                <a:latin typeface="Century Gothic" panose="020B0502020202020204" pitchFamily="34" charset="0"/>
              </a:rPr>
            </a:br>
            <a:endParaRPr lang="en-CA" sz="2000" i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Broadleaf Evergreen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57986"/>
            <a:ext cx="4343400" cy="426323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56BE8C-263D-4054-BAA2-F3F8DF0E8A66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25051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Roscoea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purpurea</a:t>
            </a:r>
            <a:br>
              <a:rPr lang="en-CA" sz="66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(Roscoe’s Lily)</a:t>
            </a:r>
            <a:br>
              <a:rPr lang="en-CA" sz="6600" b="1" i="1" dirty="0">
                <a:latin typeface="Century Gothic" panose="020B0502020202020204" pitchFamily="34" charset="0"/>
              </a:rPr>
            </a:br>
            <a:endParaRPr lang="en-CA" sz="2800" i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0045" y="1617772"/>
            <a:ext cx="4138067" cy="419252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28C626-68B6-4622-8BD7-BBB67C4CD655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FC555-F7C1-496D-420F-F69AA123D988}"/>
              </a:ext>
            </a:extLst>
          </p:cNvPr>
          <p:cNvSpPr txBox="1"/>
          <p:nvPr/>
        </p:nvSpPr>
        <p:spPr>
          <a:xfrm>
            <a:off x="138226" y="786384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</p:spTree>
    <p:extLst>
      <p:ext uri="{BB962C8B-B14F-4D97-AF65-F5344CB8AC3E}">
        <p14:creationId xmlns:p14="http://schemas.microsoft.com/office/powerpoint/2010/main" val="40245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Rubus 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GLENCOE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(Purple thornless Raspberry)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-299987" y="805827"/>
            <a:ext cx="3454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2500" b="1" i="1" dirty="0">
                <a:latin typeface="Century Gothic" panose="020B0502020202020204" pitchFamily="34" charset="0"/>
              </a:rPr>
              <a:t>Small Fruit </a:t>
            </a:r>
          </a:p>
          <a:p>
            <a:pPr algn="ctr"/>
            <a:r>
              <a:rPr lang="en-CA" sz="2500" b="1" i="1" dirty="0">
                <a:latin typeface="Century Gothic" panose="020B0502020202020204" pitchFamily="34" charset="0"/>
              </a:rPr>
              <a:t>Edibles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29675"/>
            <a:ext cx="4343400" cy="431985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8930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Rudbeckia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fulgida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GOLDBLITZ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(Black-Eyed Susan)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38757"/>
            <a:ext cx="4343400" cy="4301693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216D40-88CA-4F78-BF3A-1B3CC845907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A040F-F554-EB2C-E1C3-7D9AF4216074}"/>
              </a:ext>
            </a:extLst>
          </p:cNvPr>
          <p:cNvSpPr txBox="1"/>
          <p:nvPr/>
        </p:nvSpPr>
        <p:spPr>
          <a:xfrm>
            <a:off x="8805335" y="5715615"/>
            <a:ext cx="2997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Emerald Coast Growers</a:t>
            </a:r>
          </a:p>
        </p:txBody>
      </p:sp>
    </p:spTree>
    <p:extLst>
      <p:ext uri="{BB962C8B-B14F-4D97-AF65-F5344CB8AC3E}">
        <p14:creationId xmlns:p14="http://schemas.microsoft.com/office/powerpoint/2010/main" val="89973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1235" y="2305615"/>
            <a:ext cx="4922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Sambucus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canadensis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US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American Black Elderberry</a:t>
            </a:r>
            <a:r>
              <a:rPr kumimoji="0" lang="en-US" sz="3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CA" sz="3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1735" y="1517904"/>
            <a:ext cx="4314298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1AF5B9-0768-2873-FE85-0E95B69D98E3}"/>
              </a:ext>
            </a:extLst>
          </p:cNvPr>
          <p:cNvSpPr txBox="1"/>
          <p:nvPr/>
        </p:nvSpPr>
        <p:spPr>
          <a:xfrm>
            <a:off x="137160" y="786384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AB599-2269-83DA-6615-BF08E1ED642B}"/>
              </a:ext>
            </a:extLst>
          </p:cNvPr>
          <p:cNvSpPr txBox="1"/>
          <p:nvPr/>
        </p:nvSpPr>
        <p:spPr>
          <a:xfrm>
            <a:off x="9403482" y="5725130"/>
            <a:ext cx="2220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NVK Nurseries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D619A32-8A44-F0F1-CA56-57B24C0A8C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2742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1236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Sanguinaria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canadensis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(Bloodroot</a:t>
            </a:r>
            <a:r>
              <a:rPr kumimoji="0" lang="en-CA" sz="3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56761"/>
            <a:ext cx="4343400" cy="4265685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25300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07361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Scabiosa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columbaria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NOVA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DEW DROPS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US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(Variegated Pincushion)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802" y="1636890"/>
            <a:ext cx="4052881" cy="393773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B38D8-8BB4-BC5B-9FEC-F4C036E511D5}"/>
              </a:ext>
            </a:extLst>
          </p:cNvPr>
          <p:cNvSpPr txBox="1"/>
          <p:nvPr/>
        </p:nvSpPr>
        <p:spPr>
          <a:xfrm>
            <a:off x="8561606" y="5451512"/>
            <a:ext cx="29576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07361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Scutellaria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incarna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US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(Downy/Hoary Skullcap)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1364" y="1572084"/>
            <a:ext cx="4235040" cy="423504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5BA16C-1497-3BFD-1666-968099FE9193}"/>
              </a:ext>
            </a:extLst>
          </p:cNvPr>
          <p:cNvSpPr txBox="1"/>
          <p:nvPr/>
        </p:nvSpPr>
        <p:spPr>
          <a:xfrm>
            <a:off x="9335748" y="5679974"/>
            <a:ext cx="2220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NVK Nurseries</a:t>
            </a:r>
          </a:p>
        </p:txBody>
      </p:sp>
    </p:spTree>
    <p:extLst>
      <p:ext uri="{BB962C8B-B14F-4D97-AF65-F5344CB8AC3E}">
        <p14:creationId xmlns:p14="http://schemas.microsoft.com/office/powerpoint/2010/main" val="26398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07361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Sempervivum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STEEL APPEAL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(Hens and Chicks)</a:t>
            </a:r>
            <a:endParaRPr kumimoji="0" lang="en-CA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33020"/>
            <a:ext cx="4343400" cy="431316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9383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Sisyrinchium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nashii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SUWANNEE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(Blue-eyed Grass)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656" y="1559318"/>
            <a:ext cx="4340456" cy="426057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6249B-C71A-4C42-98A9-2B6EBD29D99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D39B6-6923-0BED-3988-CFD379E7629A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75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459010" y="2326866"/>
            <a:ext cx="5535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Aronia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melanocarpa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LOW SCAPE MOUND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‘UCONNAM165’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(Chokeberry)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EA12E-F50C-4F7B-9467-166CA23DEF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336E0-4C34-435E-9E2E-EF1D2F2717C0}"/>
              </a:ext>
            </a:extLst>
          </p:cNvPr>
          <p:cNvSpPr txBox="1"/>
          <p:nvPr/>
        </p:nvSpPr>
        <p:spPr>
          <a:xfrm>
            <a:off x="9287829" y="5726904"/>
            <a:ext cx="2395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F3B7B54-656C-45D9-ADFB-FC8F0686EA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6E8700-4C98-4938-9C4F-CC8E03D85DE8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DC94458-1DC1-4FDF-BB3E-CBEA533E7D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6373EC-9088-4E61-AC92-344CD892277E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4B3A6-5B9F-E4BC-BC58-2C727667334E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066C7-B060-C015-CA3E-271548E5D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Symphyotrichum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shortii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(Short’s Aster)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6138" y="1559318"/>
            <a:ext cx="4325492" cy="426057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6249B-C71A-4C42-98A9-2B6EBD29D99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D39B6-6923-0BED-3988-CFD379E7629A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73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Symphytum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grandiflorum 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(Comfrey)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606478"/>
            <a:ext cx="4343400" cy="416625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6249B-C71A-4C42-98A9-2B6EBD29D99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1782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Thalictrum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dioicum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(Early Meadow Rue)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0433" y="1536707"/>
            <a:ext cx="4236901" cy="430579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6249B-C71A-4C42-98A9-2B6EBD29D99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13C10-73C8-485A-9925-2F106C4536E6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34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312D4B-F6B9-479E-83AF-9C3D1B28BCE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5DF8A-8344-953A-DCED-A977641E6708}"/>
              </a:ext>
            </a:extLst>
          </p:cNvPr>
          <p:cNvSpPr txBox="1"/>
          <p:nvPr/>
        </p:nvSpPr>
        <p:spPr>
          <a:xfrm>
            <a:off x="433683" y="2305615"/>
            <a:ext cx="56144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Thuja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occidentalis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NORTH POLE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</a:p>
          <a:p>
            <a:pPr algn="ctr"/>
            <a:r>
              <a:rPr lang="en-CA" sz="3000" dirty="0">
                <a:solidFill>
                  <a:srgbClr val="000000"/>
                </a:solidFill>
                <a:latin typeface="Century Gothic" panose="020B0502020202020204" pitchFamily="34" charset="0"/>
              </a:rPr>
              <a:t>‘</a:t>
            </a:r>
            <a:r>
              <a:rPr lang="en-CA" sz="3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Art Boe’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(American Arborvitae)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E9DB3-DB91-D504-732E-BB42D3AED010}"/>
              </a:ext>
            </a:extLst>
          </p:cNvPr>
          <p:cNvSpPr txBox="1"/>
          <p:nvPr/>
        </p:nvSpPr>
        <p:spPr>
          <a:xfrm>
            <a:off x="9291728" y="5725130"/>
            <a:ext cx="2285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Spring Meadow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197B1B-DE2B-F672-1D89-4A684BC6EC97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CFD21-076D-BBA9-CF2A-253B970E6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587" y="1517904"/>
            <a:ext cx="3962593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312D4B-F6B9-479E-83AF-9C3D1B28BCE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5DF8A-8344-953A-DCED-A977641E6708}"/>
              </a:ext>
            </a:extLst>
          </p:cNvPr>
          <p:cNvSpPr txBox="1"/>
          <p:nvPr/>
        </p:nvSpPr>
        <p:spPr>
          <a:xfrm>
            <a:off x="433683" y="2305615"/>
            <a:ext cx="56144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Thuja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occidentalis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FULL SPEED A HEDGE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endParaRPr lang="en-CA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4000" b="1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THIN MAN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</a:p>
          <a:p>
            <a:pPr algn="ctr"/>
            <a:r>
              <a:rPr lang="en-CA" sz="3000" dirty="0">
                <a:solidFill>
                  <a:srgbClr val="000000"/>
                </a:solidFill>
                <a:latin typeface="Century Gothic" panose="020B0502020202020204" pitchFamily="34" charset="0"/>
              </a:rPr>
              <a:t>‘</a:t>
            </a:r>
            <a:r>
              <a:rPr lang="en-CA" sz="3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SMTOTM’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(Arborvitae)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E9DB3-DB91-D504-732E-BB42D3AED010}"/>
              </a:ext>
            </a:extLst>
          </p:cNvPr>
          <p:cNvSpPr txBox="1"/>
          <p:nvPr/>
        </p:nvSpPr>
        <p:spPr>
          <a:xfrm>
            <a:off x="9099815" y="5725130"/>
            <a:ext cx="2285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Spring Meadow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197B1B-DE2B-F672-1D89-4A684BC6EC97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03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623841"/>
            <a:ext cx="4343400" cy="413152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1698C6-1476-40DE-9FE8-174A3832968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85A7A-09F4-A792-89A4-08ADD61C4E45}"/>
              </a:ext>
            </a:extLst>
          </p:cNvPr>
          <p:cNvSpPr txBox="1"/>
          <p:nvPr/>
        </p:nvSpPr>
        <p:spPr>
          <a:xfrm>
            <a:off x="433683" y="2305615"/>
            <a:ext cx="5614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Tricyrtis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hirta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(Japanese Toad Lily)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E65E9-F239-490F-275E-1170A5494729}"/>
              </a:ext>
            </a:extLst>
          </p:cNvPr>
          <p:cNvSpPr txBox="1"/>
          <p:nvPr/>
        </p:nvSpPr>
        <p:spPr>
          <a:xfrm>
            <a:off x="8861777" y="5636592"/>
            <a:ext cx="2844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Van Noort Bulb Co. Ltd.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2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94298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Trillium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grandiflorum</a:t>
            </a:r>
            <a:endParaRPr lang="en-CA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(White Trillium)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812" y="1569611"/>
            <a:ext cx="4222144" cy="4239985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1698C6-1476-40DE-9FE8-174A3832968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E1ADF-93FA-D721-EA8D-70FD5E276895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44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Viola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cornuta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HALO VIOLET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(Violet)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335" y="1560411"/>
            <a:ext cx="4229098" cy="425838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854A30-AC4B-452E-866C-BE7A4B72DEE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>
                <a:solidFill>
                  <a:srgbClr val="709DCE"/>
                </a:solidFill>
                <a:latin typeface="Century Gothic" panose="020B0502020202020204" pitchFamily="34" charset="0"/>
              </a:rPr>
              <a:t>Beamsville, </a:t>
            </a:r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F32BBB-F9E6-532F-C3F6-E76E33814490}"/>
              </a:ext>
            </a:extLst>
          </p:cNvPr>
          <p:cNvSpPr txBox="1"/>
          <p:nvPr/>
        </p:nvSpPr>
        <p:spPr>
          <a:xfrm>
            <a:off x="9102767" y="5684397"/>
            <a:ext cx="24158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Darwin Perennials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Viola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walteri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SILVER GEM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(Prostrate Blue Violet)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335" y="1579015"/>
            <a:ext cx="4229097" cy="422117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854A30-AC4B-452E-866C-BE7A4B72DEE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>
                <a:solidFill>
                  <a:srgbClr val="709DCE"/>
                </a:solidFill>
                <a:latin typeface="Century Gothic" panose="020B0502020202020204" pitchFamily="34" charset="0"/>
              </a:rPr>
              <a:t>Beamsville, </a:t>
            </a:r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30342-D930-2844-6341-8166C8A34182}"/>
              </a:ext>
            </a:extLst>
          </p:cNvPr>
          <p:cNvSpPr txBox="1"/>
          <p:nvPr/>
        </p:nvSpPr>
        <p:spPr>
          <a:xfrm>
            <a:off x="8851493" y="5673108"/>
            <a:ext cx="27657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North Creek Nurseries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6BA8FB-7A43-491F-AB52-0AE4C1138E8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6017B8-C223-9F1E-7D6E-5AF87966477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Veronica</a:t>
            </a:r>
          </a:p>
          <a:p>
            <a:pPr algn="ctr"/>
            <a:r>
              <a:rPr lang="en-CA" sz="4000" dirty="0">
                <a:latin typeface="Century Gothic" panose="020B0502020202020204" pitchFamily="34" charset="0"/>
              </a:rPr>
              <a:t>longifolia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SKYWARD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PINK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(Speedwell)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FB8858-DB85-C97B-2AF8-3378B5D0DB52}"/>
              </a:ext>
            </a:extLst>
          </p:cNvPr>
          <p:cNvSpPr txBox="1"/>
          <p:nvPr/>
        </p:nvSpPr>
        <p:spPr>
          <a:xfrm>
            <a:off x="9177867" y="5737926"/>
            <a:ext cx="2562578" cy="24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Darwin Perennials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3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57867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Armeria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pseudarmeria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DREAMERIA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VIVID DREAMS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(False Sea Thrift)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30030-4F31-457C-B690-0F9F3E0A0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r="28"/>
          <a:stretch/>
        </p:blipFill>
        <p:spPr>
          <a:xfrm>
            <a:off x="7187184" y="1517904"/>
            <a:ext cx="4340985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20B197-6B27-4669-B2AD-989865939B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EFCA13-9CEC-4485-9D52-A39391DA1D5A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21E3B19-A4D9-4FFF-9413-6CDF444A04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253C77-B88E-4C3F-9C08-F24E40958C2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50607-B411-5C56-8D7B-7849F83DDED7}"/>
              </a:ext>
            </a:extLst>
          </p:cNvPr>
          <p:cNvSpPr txBox="1"/>
          <p:nvPr/>
        </p:nvSpPr>
        <p:spPr>
          <a:xfrm>
            <a:off x="9287829" y="5726904"/>
            <a:ext cx="2395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</p:spTree>
    <p:extLst>
      <p:ext uri="{BB962C8B-B14F-4D97-AF65-F5344CB8AC3E}">
        <p14:creationId xmlns:p14="http://schemas.microsoft.com/office/powerpoint/2010/main" val="113099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Weigela</a:t>
            </a:r>
          </a:p>
          <a:p>
            <a:pPr algn="ctr"/>
            <a:r>
              <a:rPr lang="en-CA" sz="4000" dirty="0">
                <a:latin typeface="Century Gothic" panose="020B0502020202020204" pitchFamily="34" charset="0"/>
              </a:rPr>
              <a:t>florida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TOWERS OF FLOWERS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CHERRY </a:t>
            </a:r>
          </a:p>
          <a:p>
            <a:pPr algn="ctr"/>
            <a:r>
              <a:rPr lang="en-CA" sz="3000" b="1" dirty="0">
                <a:latin typeface="Century Gothic" panose="020B0502020202020204" pitchFamily="34" charset="0"/>
              </a:rPr>
              <a:t>‘WG16-04’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(Weigela)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905" y="1517904"/>
            <a:ext cx="4335957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6BA8FB-7A43-491F-AB52-0AE4C1138E8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04540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590439" y="2305615"/>
            <a:ext cx="53096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Xanthorhiza</a:t>
            </a:r>
          </a:p>
          <a:p>
            <a:pPr algn="ctr"/>
            <a:r>
              <a:rPr lang="en-CA" sz="4000" dirty="0">
                <a:latin typeface="Century Gothic" panose="020B0502020202020204" pitchFamily="34" charset="0"/>
              </a:rPr>
              <a:t>Simplicissima</a:t>
            </a:r>
            <a:endParaRPr lang="en-CA" sz="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(Yellow Root)</a:t>
            </a:r>
            <a:br>
              <a:rPr lang="en-CA" sz="3000" dirty="0">
                <a:latin typeface="Century Gothic" panose="020B0502020202020204" pitchFamily="34" charset="0"/>
              </a:rPr>
            </a:b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611310"/>
            <a:ext cx="4343400" cy="415658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C4ABB2-B272-4EBA-83A9-9A029B8E46AE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168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569975" y="2304288"/>
            <a:ext cx="54345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Asclepias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verticillata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(Whorled Milkweed)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6D855-5F59-4042-865B-3B68BC0BD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059" y="1520779"/>
            <a:ext cx="4337650" cy="433765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0FA5BBE-30D4-4D6B-8D22-898BBE5A07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A7E750-4B84-401A-810D-77676DFA15E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CBA58-7A9D-12A1-2B9F-7EF79AAC1877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369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12510" y="2304288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Astilbe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arendsii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DIAMANT 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(False Spirea)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6D855-5F59-4042-865B-3B68BC0BD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0" y="1516171"/>
            <a:ext cx="4225645" cy="420850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2E9AF-B5AB-4ECC-9487-80A7E7D83504}"/>
              </a:ext>
            </a:extLst>
          </p:cNvPr>
          <p:cNvSpPr txBox="1"/>
          <p:nvPr/>
        </p:nvSpPr>
        <p:spPr>
          <a:xfrm>
            <a:off x="9395956" y="5601561"/>
            <a:ext cx="221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NVK Nurseries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0FA5BBE-30D4-4D6B-8D22-898BBE5A07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A7E750-4B84-401A-810D-77676DFA15E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2925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Astrantia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major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STAR OF BILLION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(Masterwort)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6D855-5F59-4042-865B-3B68BC0BDF5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666674"/>
            <a:ext cx="4343400" cy="404586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0FA5BBE-30D4-4D6B-8D22-898BBE5A07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A7E750-4B84-401A-810D-77676DFA15E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99901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Azalea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Deciduous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KLONDYKE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(Deciduous Azalea)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FE9CC-D51B-49AC-84A1-96AC7A1E935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89205"/>
            <a:ext cx="4343400" cy="420079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852E0-6045-4E79-9319-6D6B8FE33F5F}"/>
              </a:ext>
            </a:extLst>
          </p:cNvPr>
          <p:cNvSpPr txBox="1"/>
          <p:nvPr/>
        </p:nvSpPr>
        <p:spPr>
          <a:xfrm>
            <a:off x="9392751" y="5670459"/>
            <a:ext cx="2293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Briggs Nursery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6EAD4E4-478B-4633-BA70-B9DABCAF0B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8C8106-2C04-4B24-9074-8210EEE6541E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8224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B390624-1122-4F54-8CC8-C9F9153D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0FEBA-2FA0-4E57-B5BC-06C229744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7187184" y="1517904"/>
            <a:ext cx="4343400" cy="434263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A6CEAB-D3C2-496D-9235-A9FD1F1CC7D8}"/>
              </a:ext>
            </a:extLst>
          </p:cNvPr>
          <p:cNvSpPr txBox="1"/>
          <p:nvPr/>
        </p:nvSpPr>
        <p:spPr>
          <a:xfrm>
            <a:off x="786384" y="2304288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Achillea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millefolium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(White Yarrow)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EB7FE1C-F943-421F-BE05-D6E5953AD9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3E349A-227D-4933-AF44-B65AA91F9FBF}"/>
              </a:ext>
            </a:extLst>
          </p:cNvPr>
          <p:cNvSpPr txBox="1"/>
          <p:nvPr/>
        </p:nvSpPr>
        <p:spPr>
          <a:xfrm>
            <a:off x="4090069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239FF-A955-A0AA-CE62-FEAB992DF69D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BD17D8-3050-0C7E-AC5B-3E985F05BDF2}"/>
              </a:ext>
            </a:extLst>
          </p:cNvPr>
          <p:cNvSpPr txBox="1"/>
          <p:nvPr/>
        </p:nvSpPr>
        <p:spPr>
          <a:xfrm>
            <a:off x="7029139" y="5737429"/>
            <a:ext cx="4528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u="none" strike="noStrike" dirty="0">
                <a:effectLst/>
                <a:latin typeface="Century Gothic" panose="020B0502020202020204" pitchFamily="34" charset="0"/>
              </a:rPr>
              <a:t>Photo Courtesy of North Creek Nurseries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44A7F-07A9-473D-AD11-25A092F166C7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5352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DB010-9D5E-0016-7196-A99F5B02C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065192-E543-3AFF-79DF-A45818EB4822}"/>
              </a:ext>
            </a:extLst>
          </p:cNvPr>
          <p:cNvSpPr txBox="1"/>
          <p:nvPr/>
        </p:nvSpPr>
        <p:spPr>
          <a:xfrm>
            <a:off x="786384" y="2305615"/>
            <a:ext cx="4919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Azalea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Evergreen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HINO CRIMSON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(Evergreen Azalea)</a:t>
            </a:r>
          </a:p>
          <a:p>
            <a:pPr algn="ctr"/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4F1E760-E83F-06B3-BB74-6ED065ECB2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44DB25-4413-7828-3799-F9678DE5A9CE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06DE2-F794-37AC-7C41-47CBE0610D6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2732" y="1589205"/>
            <a:ext cx="4232303" cy="420079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9546A90-CDE2-8EB5-EE8A-8E099E2160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EB029B-EB1A-7477-581F-C9B995E64FE2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9B2AA-8AF4-4776-37ED-2C6B354A30BA}"/>
              </a:ext>
            </a:extLst>
          </p:cNvPr>
          <p:cNvSpPr txBox="1"/>
          <p:nvPr/>
        </p:nvSpPr>
        <p:spPr>
          <a:xfrm>
            <a:off x="351242" y="1813097"/>
            <a:ext cx="24722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000" b="1" i="1" baseline="25000" dirty="0">
                <a:solidFill>
                  <a:srgbClr val="FF0000"/>
                </a:solidFill>
                <a:latin typeface="Century Gothic" panose="020B0502020202020204" pitchFamily="34" charset="0"/>
              </a:rPr>
              <a:t>COMING SOON</a:t>
            </a:r>
            <a:endParaRPr lang="en-CA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0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Baptisia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AMERICAN GOLDFINCH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(False Indigo)</a:t>
            </a:r>
            <a:endParaRPr lang="en-CA" sz="3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E4622-8660-45CF-81A0-127B4E2D597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91DD0A-EE7B-4DEF-89CE-74B3B5A2AA0D}"/>
              </a:ext>
            </a:extLst>
          </p:cNvPr>
          <p:cNvSpPr txBox="1"/>
          <p:nvPr/>
        </p:nvSpPr>
        <p:spPr>
          <a:xfrm>
            <a:off x="8974667" y="5738193"/>
            <a:ext cx="2912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Walters Gardens, Inc.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795E479-B91E-499D-AC5C-D97CEA8ECD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7F357C-B405-4283-BDE1-3070A6AA3E0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9E62B-3975-6020-C81F-BB9C85BB7D08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NATIVAR’</a:t>
            </a:r>
          </a:p>
        </p:txBody>
      </p:sp>
    </p:spTree>
    <p:extLst>
      <p:ext uri="{BB962C8B-B14F-4D97-AF65-F5344CB8AC3E}">
        <p14:creationId xmlns:p14="http://schemas.microsoft.com/office/powerpoint/2010/main" val="13234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Baptisia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PERIWINKLE POPSICLE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(False Indigo)</a:t>
            </a:r>
            <a:endParaRPr lang="en-CA" sz="3000" b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FF12B-AF00-4627-9737-0C278660C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BC2B073-5A7A-45AD-A1AB-C7644228A8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264958-3918-43DA-8610-0B13CC0AA5A9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51E08-45E9-7C46-6EE9-D0D3BB977881}"/>
              </a:ext>
            </a:extLst>
          </p:cNvPr>
          <p:cNvSpPr txBox="1"/>
          <p:nvPr/>
        </p:nvSpPr>
        <p:spPr>
          <a:xfrm>
            <a:off x="8960090" y="5738193"/>
            <a:ext cx="2912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Walters Gardens, Inc.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56C22-F343-FA27-4385-8CDA71BA911E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NATIVAR’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E6596-9E5D-21FF-B66D-0C6B0F1FE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Bletilla</a:t>
            </a:r>
            <a:br>
              <a:rPr lang="en-CA" sz="48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striata</a:t>
            </a:r>
            <a:br>
              <a:rPr lang="en-CA" sz="48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ALBA</a:t>
            </a:r>
            <a:br>
              <a:rPr lang="en-CA" sz="48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(Chinese Ground Orchid)</a:t>
            </a:r>
            <a:endParaRPr lang="en-CA" sz="3000" b="1" baseline="25000" dirty="0">
              <a:latin typeface="Century Gothic" panose="020B0502020202020204" pitchFamily="34" charset="0"/>
            </a:endParaRPr>
          </a:p>
          <a:p>
            <a:pPr algn="ctr"/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CE2EF-57F7-4E17-807D-2D1357D76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3113" y="1517904"/>
            <a:ext cx="4311541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45D9181-4D69-4C89-A6E1-8A77E1CC6E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533DD3-CD4E-475E-85F6-2F998756314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1C6A7-4197-54BE-A928-0B8621E4B401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22897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Ceanothus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americanus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(New Jersey Tea)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CE2EF-57F7-4E17-807D-2D1357D76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3484" y="1614628"/>
            <a:ext cx="4256532" cy="414995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45D9181-4D69-4C89-A6E1-8A77E1CC6E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533DD3-CD4E-475E-85F6-2F998756314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815FA-9A95-8467-3AD1-CD3635952F29}"/>
              </a:ext>
            </a:extLst>
          </p:cNvPr>
          <p:cNvSpPr txBox="1"/>
          <p:nvPr/>
        </p:nvSpPr>
        <p:spPr>
          <a:xfrm>
            <a:off x="1003136" y="1828524"/>
            <a:ext cx="917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28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Centaurea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ragusina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SILVER SWIRL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(Snowflake Dusty Miller)</a:t>
            </a:r>
            <a:endParaRPr lang="en-CA" sz="3000" b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B9A23-EA94-461F-A119-B1DEA039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941" y="1521655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007CE7-9CC2-4393-8F70-AC82F1FE81A2}"/>
              </a:ext>
            </a:extLst>
          </p:cNvPr>
          <p:cNvSpPr txBox="1"/>
          <p:nvPr/>
        </p:nvSpPr>
        <p:spPr>
          <a:xfrm>
            <a:off x="8602133" y="5736318"/>
            <a:ext cx="2969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Ball Horticultural Company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09EBD60-36FE-4316-B36E-F6487F557B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B1ADC6-588B-400B-9B5F-AD4AE12AA95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8761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Cornus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alba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BUD’S YELLOW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(Yellowtwig Dogwood)</a:t>
            </a:r>
            <a:endParaRPr lang="en-CA" sz="3000" b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B9A23-EA94-461F-A119-B1DEA039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0565" y="1566598"/>
            <a:ext cx="4304152" cy="425351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09EBD60-36FE-4316-B36E-F6487F557B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B1ADC6-588B-400B-9B5F-AD4AE12AA95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5056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Cornus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sanguinea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MIDWINTER FIRE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(Bloodtwig Dogwood)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9920" y="1590640"/>
            <a:ext cx="4197927" cy="419792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2A7D56-F93A-4326-9592-D91D6BF68032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764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Crocosmia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ABUNDANT JOY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(Montbretia)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8164" y="1534398"/>
            <a:ext cx="4201440" cy="431041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868070-8886-40F1-910A-5FAC505CFD55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2590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Crocosmia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EMBERGLOW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(Montbretia)</a:t>
            </a:r>
            <a:endParaRPr lang="en-CA" sz="3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E6B2CF-9820-433F-82AA-CD4FEA3A2F6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5130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B390624-1122-4F54-8CC8-C9F9153D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F797A9-75C3-4957-9CA1-8CCA3319EBCA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0FEBA-2FA0-4E57-B5BC-06C22974413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/>
        </p:blipFill>
        <p:spPr>
          <a:xfrm>
            <a:off x="7187184" y="1517904"/>
            <a:ext cx="4346368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A6CEAB-D3C2-496D-9235-A9FD1F1CC7D8}"/>
              </a:ext>
            </a:extLst>
          </p:cNvPr>
          <p:cNvSpPr txBox="1"/>
          <p:nvPr/>
        </p:nvSpPr>
        <p:spPr>
          <a:xfrm>
            <a:off x="515448" y="2304288"/>
            <a:ext cx="5467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Achillea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millefolium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MILLY ROCK</a:t>
            </a:r>
            <a:r>
              <a:rPr lang="en-CA" sz="4000" b="1" baseline="25000" dirty="0">
                <a:latin typeface="Century Gothic" panose="020B0502020202020204" pitchFamily="34" charset="0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YELLOW TERRACOTTA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(Yarrow)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EB7FE1C-F943-421F-BE05-D6E5953AD9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89AF78-CB87-49AF-8B2C-227731402654}"/>
              </a:ext>
            </a:extLst>
          </p:cNvPr>
          <p:cNvSpPr txBox="1"/>
          <p:nvPr/>
        </p:nvSpPr>
        <p:spPr>
          <a:xfrm>
            <a:off x="4090069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69AFC1-F495-4FE7-4C68-41F19939D29D}"/>
              </a:ext>
            </a:extLst>
          </p:cNvPr>
          <p:cNvSpPr txBox="1"/>
          <p:nvPr/>
        </p:nvSpPr>
        <p:spPr>
          <a:xfrm>
            <a:off x="8636000" y="5726140"/>
            <a:ext cx="3068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Ball Horticultural Company</a:t>
            </a:r>
          </a:p>
        </p:txBody>
      </p:sp>
    </p:spTree>
    <p:extLst>
      <p:ext uri="{BB962C8B-B14F-4D97-AF65-F5344CB8AC3E}">
        <p14:creationId xmlns:p14="http://schemas.microsoft.com/office/powerpoint/2010/main" val="22967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Deutzia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YUKI KABUKI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'NCDX3’</a:t>
            </a:r>
          </a:p>
          <a:p>
            <a:pPr algn="ctr"/>
            <a:endParaRPr lang="en-CA" sz="3000" i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6171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5405DA-34EF-4513-8591-35953880B3A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12977A-BE90-6E04-A670-E46750899671}"/>
              </a:ext>
            </a:extLst>
          </p:cNvPr>
          <p:cNvSpPr txBox="1"/>
          <p:nvPr/>
        </p:nvSpPr>
        <p:spPr>
          <a:xfrm>
            <a:off x="9315348" y="5736460"/>
            <a:ext cx="23480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2A00C-46D9-AED4-AF53-B7DACB1F0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Dianthus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caryophyllus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PEAMAN VIOLET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Pinks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5405DA-34EF-4513-8591-35953880B3A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4C409-4BAF-CCC2-64E5-786B55A2408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7849" y="1514155"/>
            <a:ext cx="4328079" cy="432807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981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Dianthus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PAINT THE TOWN MAGENTA</a:t>
            </a:r>
          </a:p>
          <a:p>
            <a:pPr algn="ctr"/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(Pinks)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20658" y="783368"/>
            <a:ext cx="2846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2D120C-455C-4982-AACC-4C5D8D4F831F}"/>
              </a:ext>
            </a:extLst>
          </p:cNvPr>
          <p:cNvSpPr txBox="1"/>
          <p:nvPr/>
        </p:nvSpPr>
        <p:spPr>
          <a:xfrm>
            <a:off x="8979293" y="5738193"/>
            <a:ext cx="2682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</a:t>
            </a:r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ourtesy of Walters Gardens,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37BF4A-3837-4B5A-8DAD-D163659FA0C9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26A40-E98B-05B6-5B3B-06A7F1B19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-69707" y="2306276"/>
            <a:ext cx="66420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Dicentra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RED FOUNTAIN</a:t>
            </a:r>
          </a:p>
          <a:p>
            <a:pPr algn="ctr"/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(Fern-Leaf Bleeding Heart)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42BEC4-CD3F-403D-9F4A-CAAB1B48DAC2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5831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Dracocephalum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ruyschiana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BLUE DRAGON</a:t>
            </a:r>
          </a:p>
          <a:p>
            <a:pPr algn="ctr"/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(Dragonhead)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26591"/>
            <a:ext cx="4343400" cy="432602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65F40E-5388-46F6-BCF9-1B07A2C44356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1570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13668" y="2305615"/>
            <a:ext cx="50444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dirty="0">
                <a:latin typeface="Century Gothic" panose="020B0502020202020204" pitchFamily="34" charset="0"/>
              </a:rPr>
              <a:t> </a:t>
            </a:r>
            <a:r>
              <a:rPr lang="en-CA" sz="4000" b="1" dirty="0">
                <a:latin typeface="Century Gothic" panose="020B0502020202020204" pitchFamily="34" charset="0"/>
              </a:rPr>
              <a:t>DOUBLE SCOOP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WATERMELON DELUXE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(Coneflower)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026" y="1545746"/>
            <a:ext cx="4287715" cy="4287715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DE57D8-AD34-4808-AB6C-0CF5AEA9D4E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DD77A0-DB2D-F239-07D5-C9695A254174}"/>
              </a:ext>
            </a:extLst>
          </p:cNvPr>
          <p:cNvSpPr txBox="1"/>
          <p:nvPr/>
        </p:nvSpPr>
        <p:spPr>
          <a:xfrm>
            <a:off x="9302045" y="5710350"/>
            <a:ext cx="2427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</p:spTree>
    <p:extLst>
      <p:ext uri="{BB962C8B-B14F-4D97-AF65-F5344CB8AC3E}">
        <p14:creationId xmlns:p14="http://schemas.microsoft.com/office/powerpoint/2010/main" val="20790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PANAMA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RED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FC203-001F-4B3A-B2B9-33564C7E5AB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4444" y="1553431"/>
            <a:ext cx="4268880" cy="426888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9C8497-D80A-42C3-9E32-5F1EE9DC05A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60FE8-E74F-96FD-3918-7032551D8B5B}"/>
              </a:ext>
            </a:extLst>
          </p:cNvPr>
          <p:cNvSpPr txBox="1"/>
          <p:nvPr/>
        </p:nvSpPr>
        <p:spPr>
          <a:xfrm>
            <a:off x="9358884" y="5698933"/>
            <a:ext cx="22912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Photo Courtesy of THINK PLANTS</a:t>
            </a:r>
          </a:p>
        </p:txBody>
      </p:sp>
    </p:spTree>
    <p:extLst>
      <p:ext uri="{BB962C8B-B14F-4D97-AF65-F5344CB8AC3E}">
        <p14:creationId xmlns:p14="http://schemas.microsoft.com/office/powerpoint/2010/main" val="2039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PRIMA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LIME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FC203-001F-4B3A-B2B9-33564C7E5AB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5010" y="1551128"/>
            <a:ext cx="4235834" cy="427348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9C8497-D80A-42C3-9E32-5F1EE9DC05A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A2DF77-6525-A3D1-5AE8-14973BAC95B5}"/>
              </a:ext>
            </a:extLst>
          </p:cNvPr>
          <p:cNvSpPr txBox="1"/>
          <p:nvPr/>
        </p:nvSpPr>
        <p:spPr>
          <a:xfrm>
            <a:off x="8556978" y="5701503"/>
            <a:ext cx="30254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SOMBRERO</a:t>
            </a:r>
            <a:r>
              <a:rPr lang="en-CA" sz="4000" b="1" baseline="25000" dirty="0">
                <a:latin typeface="Century Gothic" panose="020B0502020202020204" pitchFamily="34" charset="0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FIESTA ORANGE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145647" y="5738193"/>
            <a:ext cx="2452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Darwin Perennials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4317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SUNDIAL</a:t>
            </a:r>
            <a:r>
              <a:rPr lang="en-CA" sz="4000" b="1" baseline="25000" dirty="0">
                <a:latin typeface="Century Gothic" panose="020B0502020202020204" pitchFamily="34" charset="0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PINK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  <a:br>
              <a:rPr lang="en-CA" sz="4000" i="1" dirty="0">
                <a:latin typeface="Century Gothic" panose="020B0502020202020204" pitchFamily="34" charset="0"/>
              </a:rPr>
            </a:br>
            <a:endParaRPr lang="en-CA" sz="4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431" y="1517904"/>
            <a:ext cx="4338906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928D9-9B1F-E5D8-0286-0B44EC1C6ACA}"/>
              </a:ext>
            </a:extLst>
          </p:cNvPr>
          <p:cNvSpPr txBox="1"/>
          <p:nvPr/>
        </p:nvSpPr>
        <p:spPr>
          <a:xfrm>
            <a:off x="8590845" y="5735370"/>
            <a:ext cx="30706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B390624-1122-4F54-8CC8-C9F9153D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F797A9-75C3-4957-9CA1-8CCA3319EBCA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0FEBA-2FA0-4E57-B5BC-06C22974413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859" y="1540482"/>
            <a:ext cx="4244228" cy="422028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A6CEAB-D3C2-496D-9235-A9FD1F1CC7D8}"/>
              </a:ext>
            </a:extLst>
          </p:cNvPr>
          <p:cNvSpPr txBox="1"/>
          <p:nvPr/>
        </p:nvSpPr>
        <p:spPr>
          <a:xfrm>
            <a:off x="786384" y="2304288"/>
            <a:ext cx="49194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Agapanthus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NORTHERN STAR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(Lily of the Nile)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EB7FE1C-F943-421F-BE05-D6E5953AD9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BB2B05-E49B-45E7-AE7E-FCB0A9C599E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35F13-8DBB-9BDA-A9CC-8B611C1F8160}"/>
              </a:ext>
            </a:extLst>
          </p:cNvPr>
          <p:cNvSpPr txBox="1"/>
          <p:nvPr/>
        </p:nvSpPr>
        <p:spPr>
          <a:xfrm>
            <a:off x="6935320" y="5636592"/>
            <a:ext cx="4617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Paridon Horticultural Ltd.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SUNSEEKERS</a:t>
            </a:r>
            <a:r>
              <a:rPr kumimoji="0" lang="en-CA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MINEOLA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997" y="1594717"/>
            <a:ext cx="4189774" cy="418977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E1B26-528A-730A-B925-36A56A3B3A69}"/>
              </a:ext>
            </a:extLst>
          </p:cNvPr>
          <p:cNvSpPr txBox="1"/>
          <p:nvPr/>
        </p:nvSpPr>
        <p:spPr>
          <a:xfrm>
            <a:off x="8715023" y="5658903"/>
            <a:ext cx="28836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Photo Courtesy of Emerald Coast Growers</a:t>
            </a:r>
            <a:r>
              <a:rPr lang="en-US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SUNSEEKERS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RAINBOW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997" y="1594717"/>
            <a:ext cx="4189774" cy="418977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E1B26-528A-730A-B925-36A56A3B3A69}"/>
              </a:ext>
            </a:extLst>
          </p:cNvPr>
          <p:cNvSpPr txBox="1"/>
          <p:nvPr/>
        </p:nvSpPr>
        <p:spPr>
          <a:xfrm>
            <a:off x="8726311" y="5658903"/>
            <a:ext cx="2838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Photo Courtesy of Emerald Coast Growers</a:t>
            </a:r>
            <a:r>
              <a:rPr lang="en-US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SUNSEEKERS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SWEET FUCHSIA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997" y="1594717"/>
            <a:ext cx="4189774" cy="418977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E1B26-528A-730A-B925-36A56A3B3A69}"/>
              </a:ext>
            </a:extLst>
          </p:cNvPr>
          <p:cNvSpPr txBox="1"/>
          <p:nvPr/>
        </p:nvSpPr>
        <p:spPr>
          <a:xfrm>
            <a:off x="8737598" y="5658903"/>
            <a:ext cx="2946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Photo Courtesy of Emerald Coast Growers</a:t>
            </a:r>
            <a:r>
              <a:rPr lang="en-US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Eupatorium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purpureum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EUPHORIA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RUBY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'FLOREUPRE1’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(Joe-Pye Weed)</a:t>
            </a:r>
            <a:endParaRPr lang="en-CA" sz="3000" i="1" baseline="25000" dirty="0">
              <a:latin typeface="Century Gothic" panose="020B0502020202020204" pitchFamily="34" charset="0"/>
            </a:endParaRPr>
          </a:p>
          <a:p>
            <a:pPr algn="ctr"/>
            <a:endParaRPr lang="en-CA" sz="4000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21530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5104C-AE26-D89B-6EC4-73C4A35FE678}"/>
              </a:ext>
            </a:extLst>
          </p:cNvPr>
          <p:cNvSpPr txBox="1"/>
          <p:nvPr/>
        </p:nvSpPr>
        <p:spPr>
          <a:xfrm>
            <a:off x="9166971" y="5750019"/>
            <a:ext cx="23819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Photo Courtesy of Darwin Perennials</a:t>
            </a:r>
            <a:r>
              <a:rPr lang="en-US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42046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Dryopteris filix-mas</a:t>
            </a:r>
            <a:b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CRISPA CRISTATA</a:t>
            </a:r>
            <a:b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Crested Male Fern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CA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55838"/>
            <a:ext cx="4343400" cy="426753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6901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551675" y="2305615"/>
            <a:ext cx="53091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Filipendula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vulgaris</a:t>
            </a:r>
            <a:b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4000" b="1" baseline="25000" dirty="0">
                <a:latin typeface="Century Gothic" panose="020B0502020202020204" pitchFamily="34" charset="0"/>
              </a:rPr>
              <a:t> </a:t>
            </a: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PLENA</a:t>
            </a:r>
            <a:b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(Meadowsweet)</a:t>
            </a:r>
            <a:endParaRPr kumimoji="0" lang="en-CA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28472"/>
            <a:ext cx="4343400" cy="432226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E64115-62D6-4609-8728-34DFF7A57EF0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4921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Forsythia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SPRING FLING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(Pinks)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78627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2371" y="1517904"/>
            <a:ext cx="4313026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27A70C-0DD5-48AE-8A0C-4159973F120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0E798-DF8D-EBDA-26F2-66E262FD1ED8}"/>
              </a:ext>
            </a:extLst>
          </p:cNvPr>
          <p:cNvSpPr txBox="1"/>
          <p:nvPr/>
        </p:nvSpPr>
        <p:spPr>
          <a:xfrm>
            <a:off x="9516163" y="5731772"/>
            <a:ext cx="2070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Photo Courtesy of </a:t>
            </a:r>
            <a:r>
              <a:rPr lang="en-CA" sz="1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First Editions</a:t>
            </a:r>
            <a:endParaRPr kumimoji="0" lang="en-CA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2" descr="Popular Brands » Wildwood Nursery &amp; Garden Center">
            <a:extLst>
              <a:ext uri="{FF2B5EF4-FFF2-40B4-BE49-F238E27FC236}">
                <a16:creationId xmlns:a16="http://schemas.microsoft.com/office/drawing/2014/main" id="{0469F7EB-06BB-F5B7-D45C-F8C67E608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581" y="4985834"/>
            <a:ext cx="734649" cy="73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Gaillardia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aristata</a:t>
            </a:r>
            <a:br>
              <a:rPr lang="en-CA" sz="66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SPINTOP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MANGO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(Blanket 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78627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27A70C-0DD5-48AE-8A0C-4159973F120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E50D61-F76A-A510-2266-F4C6CBE4DC9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" b="2070"/>
          <a:stretch/>
        </p:blipFill>
        <p:spPr>
          <a:xfrm>
            <a:off x="7218564" y="1527460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0701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525124" y="2305615"/>
            <a:ext cx="54576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Gaillardia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aristata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SPINTOP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MARIACHI RED SKY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(Blanket 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880807" y="5725130"/>
            <a:ext cx="2817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Emeral Coast Growers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A3B735-B585-4E0F-80C8-448F1FDF07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6334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Gaillardia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aristata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SPINTOP</a:t>
            </a:r>
            <a:r>
              <a:rPr lang="en-CA" sz="4000" b="1" baseline="25000" dirty="0">
                <a:latin typeface="Century Gothic" panose="020B0502020202020204" pitchFamily="34" charset="0"/>
              </a:rPr>
              <a:t>™ </a:t>
            </a:r>
            <a:r>
              <a:rPr lang="en-CA" sz="4000" b="1" dirty="0">
                <a:latin typeface="Century Gothic" panose="020B0502020202020204" pitchFamily="34" charset="0"/>
              </a:rPr>
              <a:t>RED STARBURST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(Blanket 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829" y="1520549"/>
            <a:ext cx="4338109" cy="433810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3B735-B585-4E0F-80C8-448F1FDF07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B65AB-BCD1-FDC6-0E97-9A0BF9969B76}"/>
              </a:ext>
            </a:extLst>
          </p:cNvPr>
          <p:cNvSpPr txBox="1"/>
          <p:nvPr/>
        </p:nvSpPr>
        <p:spPr>
          <a:xfrm>
            <a:off x="8892096" y="5736419"/>
            <a:ext cx="2817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Emeral Coast Growers</a:t>
            </a:r>
          </a:p>
        </p:txBody>
      </p:sp>
    </p:spTree>
    <p:extLst>
      <p:ext uri="{BB962C8B-B14F-4D97-AF65-F5344CB8AC3E}">
        <p14:creationId xmlns:p14="http://schemas.microsoft.com/office/powerpoint/2010/main" val="29797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B390624-1122-4F54-8CC8-C9F9153D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F797A9-75C3-4957-9CA1-8CCA3319EBCA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0FEBA-2FA0-4E57-B5BC-06C22974413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546" y="1668625"/>
            <a:ext cx="4050675" cy="404195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A6CEAB-D3C2-496D-9235-A9FD1F1CC7D8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Agastache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HONEYSTICKS EMBER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(Giant Hyssop)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EB7FE1C-F943-421F-BE05-D6E5953AD9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BB2B05-E49B-45E7-AE7E-FCB0A9C599E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7537E-4B91-3ABE-2A89-5EB93A531EE5}"/>
              </a:ext>
            </a:extLst>
          </p:cNvPr>
          <p:cNvSpPr txBox="1"/>
          <p:nvPr/>
        </p:nvSpPr>
        <p:spPr>
          <a:xfrm>
            <a:off x="6084709" y="5579383"/>
            <a:ext cx="5295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Ball Horticultural Company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4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Gaura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MONARCH PINK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(Wand 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2441" y="1519744"/>
            <a:ext cx="4332884" cy="433971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3B735-B585-4E0F-80C8-448F1FDF07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7145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Gaura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MONARCH WHITE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(Wand 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184" y="1519744"/>
            <a:ext cx="4285397" cy="433971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3B735-B585-4E0F-80C8-448F1FDF07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25626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59613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Geranium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sanguineum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PINK SUMMER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Cranesbill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r="1744"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EE3FFE-1374-4F38-A307-3916D282716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232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Geum 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TEMPO</a:t>
            </a:r>
            <a:r>
              <a:rPr lang="en-CA" sz="4000" b="1" baseline="25000" dirty="0">
                <a:latin typeface="Century Gothic" panose="020B0502020202020204" pitchFamily="34" charset="0"/>
              </a:rPr>
              <a:t>™ </a:t>
            </a:r>
            <a:r>
              <a:rPr lang="en-CA" sz="4000" b="1" dirty="0">
                <a:latin typeface="Century Gothic" panose="020B0502020202020204" pitchFamily="34" charset="0"/>
              </a:rPr>
              <a:t>CORAL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(Avens)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243" y="1535278"/>
            <a:ext cx="4323282" cy="430865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590845" y="5723356"/>
            <a:ext cx="3070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5541B-73DE-78BB-5402-179B93408105}"/>
              </a:ext>
            </a:extLst>
          </p:cNvPr>
          <p:cNvSpPr txBox="1"/>
          <p:nvPr/>
        </p:nvSpPr>
        <p:spPr>
          <a:xfrm>
            <a:off x="4085970" y="778979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5402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Geum 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TEMPO</a:t>
            </a:r>
            <a:r>
              <a:rPr lang="en-CA" sz="4000" b="1" baseline="25000" dirty="0">
                <a:latin typeface="Century Gothic" panose="020B0502020202020204" pitchFamily="34" charset="0"/>
              </a:rPr>
              <a:t>™ </a:t>
            </a:r>
            <a:r>
              <a:rPr lang="en-CA" sz="4000" b="1" dirty="0">
                <a:latin typeface="Century Gothic" panose="020B0502020202020204" pitchFamily="34" charset="0"/>
              </a:rPr>
              <a:t>ORANGE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(Avens)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243" y="1570919"/>
            <a:ext cx="4323282" cy="423737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568267" y="5678200"/>
            <a:ext cx="310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5541B-73DE-78BB-5402-179B93408105}"/>
              </a:ext>
            </a:extLst>
          </p:cNvPr>
          <p:cNvSpPr txBox="1"/>
          <p:nvPr/>
        </p:nvSpPr>
        <p:spPr>
          <a:xfrm>
            <a:off x="4085970" y="778979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6389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Geum 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TEMPO</a:t>
            </a:r>
            <a:r>
              <a:rPr lang="en-CA" sz="4000" b="1" baseline="25000" dirty="0">
                <a:latin typeface="Century Gothic" panose="020B0502020202020204" pitchFamily="34" charset="0"/>
              </a:rPr>
              <a:t>™ </a:t>
            </a:r>
            <a:r>
              <a:rPr lang="en-CA" sz="4000" b="1" dirty="0">
                <a:latin typeface="Century Gothic" panose="020B0502020202020204" pitchFamily="34" charset="0"/>
              </a:rPr>
              <a:t>ROSE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(Avens)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243" y="1641604"/>
            <a:ext cx="4323282" cy="40960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602134" y="5610466"/>
            <a:ext cx="3059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Photo 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</a:t>
            </a:r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ourtesy of Terra Nova® Nurseries, Inc.</a:t>
            </a:r>
            <a:r>
              <a:rPr lang="en-US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5541B-73DE-78BB-5402-179B93408105}"/>
              </a:ext>
            </a:extLst>
          </p:cNvPr>
          <p:cNvSpPr txBox="1"/>
          <p:nvPr/>
        </p:nvSpPr>
        <p:spPr>
          <a:xfrm>
            <a:off x="4085970" y="778979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2831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Geum 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TEMPO</a:t>
            </a:r>
            <a:r>
              <a:rPr lang="en-CA" sz="4000" b="1" baseline="25000" dirty="0">
                <a:latin typeface="Century Gothic" panose="020B0502020202020204" pitchFamily="34" charset="0"/>
              </a:rPr>
              <a:t>™ </a:t>
            </a:r>
            <a:r>
              <a:rPr lang="en-CA" sz="4000" b="1" dirty="0">
                <a:latin typeface="Century Gothic" panose="020B0502020202020204" pitchFamily="34" charset="0"/>
              </a:rPr>
              <a:t>YELLOW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(Avens)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243" y="1582458"/>
            <a:ext cx="4323282" cy="421429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590845" y="5666911"/>
            <a:ext cx="3115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5541B-73DE-78BB-5402-179B93408105}"/>
              </a:ext>
            </a:extLst>
          </p:cNvPr>
          <p:cNvSpPr txBox="1"/>
          <p:nvPr/>
        </p:nvSpPr>
        <p:spPr>
          <a:xfrm>
            <a:off x="4085970" y="778979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1629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Gillenia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trifoliata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(Bowman’s Root)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r="345"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4B01B4-B245-7846-AD19-2BE1C9A3D3B5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44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Acornus gramineus</a:t>
            </a:r>
            <a:endParaRPr lang="en-CA" sz="4000" dirty="0"/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OGON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(Golden Variegated Sweet Flag)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051" y="1539771"/>
            <a:ext cx="4299666" cy="429966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04351" y="5715615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Hoffman Nursery, Inc.</a:t>
            </a:r>
          </a:p>
        </p:txBody>
      </p:sp>
    </p:spTree>
    <p:extLst>
      <p:ext uri="{BB962C8B-B14F-4D97-AF65-F5344CB8AC3E}">
        <p14:creationId xmlns:p14="http://schemas.microsoft.com/office/powerpoint/2010/main" val="839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3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Carex appalachica</a:t>
            </a:r>
            <a:endParaRPr lang="en-CA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(Appalachian Sedge)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051" y="1541969"/>
            <a:ext cx="4299666" cy="429526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04351" y="5715615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Hoffman Nursery,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F1D49-A0DA-8C66-3D5C-9F038CF54B4F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47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24DF4-A0C8-4D31-9A2B-8BE772BCC3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5897" y="1573273"/>
            <a:ext cx="4205973" cy="423266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E858D7-7A42-45BD-9F95-8287310F49E2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Agastache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HONEYSTICKS SANDSTONE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(Giant Hyssop)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0C2569-1D0B-4651-BCB6-086BFA06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68BF3-BB88-4FDA-B490-B5F2B660144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363FDCB-B3E4-4BBF-9B10-D8233151C6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F7F3FD-CCCC-420E-B27B-2371C2C91772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BCCB3-1C61-6D7B-6DFC-9EE27160C9A6}"/>
              </a:ext>
            </a:extLst>
          </p:cNvPr>
          <p:cNvSpPr txBox="1"/>
          <p:nvPr/>
        </p:nvSpPr>
        <p:spPr>
          <a:xfrm>
            <a:off x="5434584" y="5682823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Ball Horticultural Company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3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Carex crinita</a:t>
            </a:r>
            <a:endParaRPr lang="en-CA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(Fringed Sedge)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051" y="1581924"/>
            <a:ext cx="4299666" cy="421535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04351" y="568174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Hoffman Nursery,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F1D49-A0DA-8C66-3D5C-9F038CF54B4F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92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3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Molina caerulea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Moorhexe</a:t>
            </a:r>
            <a:endParaRPr lang="en-CA" sz="4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(Moor Grass)</a:t>
            </a:r>
          </a:p>
          <a:p>
            <a:pPr algn="ctr"/>
            <a:endParaRPr lang="en-CA" sz="3000" i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1205" y="1581924"/>
            <a:ext cx="4215358" cy="421535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04351" y="568174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Norview Gardens Ltd.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Pennisetum alopecuroides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 LEMON SQUEEZE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(Fountain Grass)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1730" y="1581924"/>
            <a:ext cx="4214307" cy="421535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72085" y="568174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Walter Gardens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80A24-E14C-2769-0D87-E90007C80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Schizachyrium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scoparium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 HA HA TONKA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(Little Bluestem)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1730" y="1603556"/>
            <a:ext cx="4214307" cy="4172093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38218" y="5647881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</a:t>
            </a:r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ourtesy of 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Hoffman Nursery </a:t>
            </a:r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46AA9-E2AF-6FE6-9D1B-83F968C907E8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907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Schizachyrium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scoparium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JAZZ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(Little Bluestem)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039" y="1603556"/>
            <a:ext cx="4161688" cy="4172093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9028530" y="5659170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Greenleaf Nursery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Schizachyrium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scoparium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LITTLE RED FOX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(Little Bluestem)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039" y="1608758"/>
            <a:ext cx="4161688" cy="416168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97D8EC-9E3F-D4E4-D802-4C5470AA9FC6}"/>
              </a:ext>
            </a:extLst>
          </p:cNvPr>
          <p:cNvSpPr txBox="1"/>
          <p:nvPr/>
        </p:nvSpPr>
        <p:spPr>
          <a:xfrm>
            <a:off x="8701149" y="5647881"/>
            <a:ext cx="2768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Emerald Coast Growers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F9737-30A7-2D99-837A-2751705590BD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56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Schizachyrium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scoparium</a:t>
            </a:r>
          </a:p>
          <a:p>
            <a:pPr algn="ctr"/>
            <a:r>
              <a:rPr lang="en-CA" sz="4000" b="1" i="1" dirty="0">
                <a:latin typeface="Century Gothic" panose="020B0502020202020204" pitchFamily="34" charset="0"/>
              </a:rPr>
              <a:t>SANDHILL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(Little Bluestem)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039" y="1608758"/>
            <a:ext cx="4161688" cy="416168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701149" y="5647881"/>
            <a:ext cx="2768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Emerald Coast Growers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A57FA-8C53-CF36-8EAD-34B4D80A2E30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159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Sporobolus heterolepis </a:t>
            </a:r>
          </a:p>
          <a:p>
            <a:pPr algn="ctr"/>
            <a:r>
              <a:rPr lang="en-CA" sz="4000" b="1" i="1" dirty="0">
                <a:latin typeface="Century Gothic" panose="020B0502020202020204" pitchFamily="34" charset="0"/>
              </a:rPr>
              <a:t>GONE WITH THE WIND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(Prairie Dropseed)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039" y="1608758"/>
            <a:ext cx="4161688" cy="416168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847906" y="5647881"/>
            <a:ext cx="2768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Walters Ga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rdens, Inc.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A57FA-8C53-CF36-8EAD-34B4D80A2E30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92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Hedychium 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TAHITIAN FLAME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(Variegated ginger Lily)</a:t>
            </a:r>
          </a:p>
          <a:p>
            <a:pPr algn="ctr"/>
            <a:endParaRPr lang="en-CA" sz="3000" i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Annual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9051" y="1531596"/>
            <a:ext cx="4319665" cy="431601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69591-4F78-2A23-9FE5-75DB10266706}"/>
              </a:ext>
            </a:extLst>
          </p:cNvPr>
          <p:cNvSpPr txBox="1"/>
          <p:nvPr/>
        </p:nvSpPr>
        <p:spPr>
          <a:xfrm>
            <a:off x="8543106" y="5635463"/>
            <a:ext cx="323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Terra Nova </a:t>
            </a:r>
            <a:r>
              <a:rPr lang="en-US" sz="1200" dirty="0">
                <a:effectLst/>
                <a:latin typeface="Aharoni" panose="02010803020104030203" pitchFamily="2" charset="-79"/>
                <a:ea typeface="Calibri" panose="020F0502020204030204" pitchFamily="34" charset="0"/>
              </a:rPr>
              <a:t>®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CA" sz="1000" b="1" dirty="0">
                <a:latin typeface="Century Gothic" panose="020B0502020202020204" pitchFamily="34" charset="0"/>
              </a:rPr>
              <a:t>Nurseries, Inc.</a:t>
            </a:r>
          </a:p>
        </p:txBody>
      </p:sp>
    </p:spTree>
    <p:extLst>
      <p:ext uri="{BB962C8B-B14F-4D97-AF65-F5344CB8AC3E}">
        <p14:creationId xmlns:p14="http://schemas.microsoft.com/office/powerpoint/2010/main" val="19797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Heliopsis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Helianthoides var. scabra</a:t>
            </a:r>
          </a:p>
          <a:p>
            <a:pPr algn="ctr"/>
            <a:r>
              <a:rPr lang="en-CA" sz="5000" b="1" dirty="0">
                <a:latin typeface="Century Gothic" panose="020B0502020202020204" pitchFamily="34" charset="0"/>
              </a:rPr>
              <a:t>LUNA ROJA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(False Sunflower)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5677" y="1529771"/>
            <a:ext cx="4266413" cy="4319665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1A1B34-C35E-F5F3-9608-7E010C8967A8}"/>
              </a:ext>
            </a:extLst>
          </p:cNvPr>
          <p:cNvSpPr txBox="1"/>
          <p:nvPr/>
        </p:nvSpPr>
        <p:spPr>
          <a:xfrm>
            <a:off x="8735017" y="5726325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Paridon Horticultural Ltd.</a:t>
            </a:r>
          </a:p>
        </p:txBody>
      </p:sp>
    </p:spTree>
    <p:extLst>
      <p:ext uri="{BB962C8B-B14F-4D97-AF65-F5344CB8AC3E}">
        <p14:creationId xmlns:p14="http://schemas.microsoft.com/office/powerpoint/2010/main" val="30448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8A6CEAB-D3C2-496D-9235-A9FD1F1CC7D8}"/>
              </a:ext>
            </a:extLst>
          </p:cNvPr>
          <p:cNvSpPr txBox="1"/>
          <p:nvPr/>
        </p:nvSpPr>
        <p:spPr>
          <a:xfrm>
            <a:off x="228562" y="2862322"/>
            <a:ext cx="4922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CA" sz="6000" dirty="0">
                <a:latin typeface="Century Gothic" panose="020B0502020202020204" pitchFamily="34" charset="0"/>
              </a:rPr>
            </a:br>
            <a:endParaRPr lang="en-CA" sz="60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E568D0-FBB7-4889-9104-1299049C2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7813" y="1648533"/>
            <a:ext cx="4082142" cy="408214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2E500B-256F-446A-A1BC-D64E5A2AC08A}"/>
              </a:ext>
            </a:extLst>
          </p:cNvPr>
          <p:cNvSpPr txBox="1"/>
          <p:nvPr/>
        </p:nvSpPr>
        <p:spPr>
          <a:xfrm>
            <a:off x="5463822" y="5611662"/>
            <a:ext cx="5970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17F8637-C9F2-4B93-90EB-C9FCBB18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A4334D-4D1F-4844-A5CA-71691E7C55DF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F1E22B-1EA6-40AC-948C-6D7B6E07075E}"/>
              </a:ext>
            </a:extLst>
          </p:cNvPr>
          <p:cNvSpPr txBox="1"/>
          <p:nvPr/>
        </p:nvSpPr>
        <p:spPr>
          <a:xfrm>
            <a:off x="792045" y="2293000"/>
            <a:ext cx="492287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Anemone</a:t>
            </a:r>
            <a:r>
              <a:rPr lang="en-CA" sz="30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simplex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PUFF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PINK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(Wind Flower)</a:t>
            </a:r>
            <a:endParaRPr lang="en-CA" sz="3000" b="1" i="1" dirty="0">
              <a:latin typeface="Century Gothic" panose="020B0502020202020204" pitchFamily="34" charset="0"/>
            </a:endParaRPr>
          </a:p>
          <a:p>
            <a:pPr algn="ctr"/>
            <a:endParaRPr lang="en-CA" sz="5000" b="1" dirty="0">
              <a:latin typeface="Century Gothic" panose="020B0502020202020204" pitchFamily="34" charset="0"/>
            </a:endParaRP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94F60A90-87D5-48BE-B9FC-293C9BEADB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034183-33CD-40A8-9D49-34C5E07AF53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1452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Helleborus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CALIFORNIA DREAMING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(Honeymoon Series)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(Lenten Rose)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946283" y="5736419"/>
            <a:ext cx="2810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520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Helleborus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CONFETTI CAKE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(Wedding Party Series)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(Lenten Rose)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BF3B20-C62C-424A-BB1E-DB4095627B35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60B28-5527-2964-F080-8048C2E52E51}"/>
              </a:ext>
            </a:extLst>
          </p:cNvPr>
          <p:cNvSpPr txBox="1"/>
          <p:nvPr/>
        </p:nvSpPr>
        <p:spPr>
          <a:xfrm>
            <a:off x="8951714" y="5725130"/>
            <a:ext cx="2727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</p:spTree>
    <p:extLst>
      <p:ext uri="{BB962C8B-B14F-4D97-AF65-F5344CB8AC3E}">
        <p14:creationId xmlns:p14="http://schemas.microsoft.com/office/powerpoint/2010/main" val="7719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Helleborus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x grandorfensis</a:t>
            </a: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HGC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US" sz="4000" b="1" dirty="0">
                <a:latin typeface="Century Gothic" panose="020B0502020202020204" pitchFamily="34" charset="0"/>
              </a:rPr>
              <a:t> ICE N' ROSES NIGHTINGALE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(Lenten Rose)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528" y="1528550"/>
            <a:ext cx="4316712" cy="432210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8BED66-586C-4D95-949B-7E879401E0E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6211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Helleborus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US" sz="4000" b="1" dirty="0">
                <a:latin typeface="Century Gothic" panose="020B0502020202020204" pitchFamily="34" charset="0"/>
              </a:rPr>
              <a:t>SHOTGUN WEDDING</a:t>
            </a:r>
          </a:p>
          <a:p>
            <a:pPr algn="ctr"/>
            <a:r>
              <a:rPr lang="en-US" sz="3000" dirty="0">
                <a:latin typeface="Century Gothic" panose="020B0502020202020204" pitchFamily="34" charset="0"/>
              </a:rPr>
              <a:t>(Wedding Party Series)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(Lenten Rose)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528" y="1544759"/>
            <a:ext cx="4316712" cy="428969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8BED66-586C-4D95-949B-7E879401E0E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2BD7B5-8C4C-6476-4550-5C094F651612}"/>
              </a:ext>
            </a:extLst>
          </p:cNvPr>
          <p:cNvSpPr txBox="1"/>
          <p:nvPr/>
        </p:nvSpPr>
        <p:spPr>
          <a:xfrm>
            <a:off x="8951714" y="5713841"/>
            <a:ext cx="2727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</p:spTree>
    <p:extLst>
      <p:ext uri="{BB962C8B-B14F-4D97-AF65-F5344CB8AC3E}">
        <p14:creationId xmlns:p14="http://schemas.microsoft.com/office/powerpoint/2010/main" val="40228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72676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Heuchera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MAHOGANY MONSTER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(Coral Bells)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613" y="1537528"/>
            <a:ext cx="4300541" cy="430415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601BE0-9621-5E1A-596E-718D7AE6C0D0}"/>
              </a:ext>
            </a:extLst>
          </p:cNvPr>
          <p:cNvSpPr txBox="1"/>
          <p:nvPr/>
        </p:nvSpPr>
        <p:spPr>
          <a:xfrm>
            <a:off x="8951714" y="5713841"/>
            <a:ext cx="2727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CE517-94E6-F014-5B25-44006047A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911865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Heuchera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PEACH SMOOTHIE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Coral Bells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46785" y="783368"/>
            <a:ext cx="27748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2500" b="1" i="1" dirty="0">
                <a:solidFill>
                  <a:prstClr val="black"/>
                </a:solidFill>
                <a:latin typeface="Century Gothic" panose="020B0502020202020204" pitchFamily="34" charset="0"/>
              </a:rPr>
              <a:t>Perennial</a:t>
            </a:r>
            <a:endParaRPr kumimoji="0" lang="en-CA" sz="2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0738" y="1541458"/>
            <a:ext cx="4296291" cy="429629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53AE8-508A-12CA-6FCD-75755365C165}"/>
              </a:ext>
            </a:extLst>
          </p:cNvPr>
          <p:cNvSpPr txBox="1"/>
          <p:nvPr/>
        </p:nvSpPr>
        <p:spPr>
          <a:xfrm>
            <a:off x="8590845" y="5712067"/>
            <a:ext cx="3115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Hibiscus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COOKIES AND CREAM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(Summerific</a:t>
            </a:r>
            <a:r>
              <a:rPr lang="en-CA" sz="3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3000" dirty="0">
                <a:latin typeface="Century Gothic" panose="020B0502020202020204" pitchFamily="34" charset="0"/>
              </a:rPr>
              <a:t> Collection)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(Rose Mallow)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315" y="1519630"/>
            <a:ext cx="4341137" cy="433994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BB14C-8759-415C-9CFA-573367CA463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F367-A305-967D-634D-21CBDCB55016}"/>
              </a:ext>
            </a:extLst>
          </p:cNvPr>
          <p:cNvSpPr txBox="1"/>
          <p:nvPr/>
        </p:nvSpPr>
        <p:spPr>
          <a:xfrm>
            <a:off x="8949509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988C68-A0FC-9C0E-FE9A-82C1120B6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Hibiscus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MARSHMALLOW MOON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(Rose Mallow)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910" y="1519630"/>
            <a:ext cx="4339947" cy="433994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BB14C-8759-415C-9CFA-573367CA463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F367-A305-967D-634D-21CBDCB55016}"/>
              </a:ext>
            </a:extLst>
          </p:cNvPr>
          <p:cNvSpPr txBox="1"/>
          <p:nvPr/>
        </p:nvSpPr>
        <p:spPr>
          <a:xfrm>
            <a:off x="8949509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</p:spTree>
    <p:extLst>
      <p:ext uri="{BB962C8B-B14F-4D97-AF65-F5344CB8AC3E}">
        <p14:creationId xmlns:p14="http://schemas.microsoft.com/office/powerpoint/2010/main" val="34576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Hibiscus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syriacus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STARBLAST CHIFFON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(Rose Of Sharon)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910" y="1519630"/>
            <a:ext cx="4339947" cy="433994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BB14C-8759-415C-9CFA-573367CA463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F367-A305-967D-634D-21CBDCB55016}"/>
              </a:ext>
            </a:extLst>
          </p:cNvPr>
          <p:cNvSpPr txBox="1"/>
          <p:nvPr/>
        </p:nvSpPr>
        <p:spPr>
          <a:xfrm>
            <a:off x="9299468" y="5738838"/>
            <a:ext cx="23168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8CF7BA-7711-A014-4C43-246DA61A0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5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Hibiscus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WATERMELON RUFFLES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(Rose Mallow)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910" y="1519630"/>
            <a:ext cx="4339947" cy="433994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BB14C-8759-415C-9CFA-573367CA463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51EC9-3942-1BDA-1C20-D16A92A1832C}"/>
              </a:ext>
            </a:extLst>
          </p:cNvPr>
          <p:cNvSpPr txBox="1"/>
          <p:nvPr/>
        </p:nvSpPr>
        <p:spPr>
          <a:xfrm>
            <a:off x="8949509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</p:spTree>
    <p:extLst>
      <p:ext uri="{BB962C8B-B14F-4D97-AF65-F5344CB8AC3E}">
        <p14:creationId xmlns:p14="http://schemas.microsoft.com/office/powerpoint/2010/main" val="32230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-98843" y="2312424"/>
            <a:ext cx="66932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Aquilegia</a:t>
            </a:r>
            <a:br>
              <a:rPr kumimoji="0" lang="en-C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EARLYBIRD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 WHITE</a:t>
            </a:r>
            <a:br>
              <a:rPr kumimoji="0" lang="en-CA" sz="4000" b="1" i="0" u="none" strike="noStrike" kern="1200" cap="none" spc="0" normalizeH="0" baseline="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Columbine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EA12E-F50C-4F7B-9467-166CA23DE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336E0-4C34-435E-9E2E-EF1D2F2717C0}"/>
              </a:ext>
            </a:extLst>
          </p:cNvPr>
          <p:cNvSpPr txBox="1"/>
          <p:nvPr/>
        </p:nvSpPr>
        <p:spPr>
          <a:xfrm>
            <a:off x="9299119" y="5726140"/>
            <a:ext cx="2294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Photo Courtesy of Proven Winners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F3B7B54-656C-45D9-ADFB-FC8F0686EA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6E8700-4C98-4938-9C4F-CC8E03D85DE8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  <a:endParaRPr kumimoji="0" lang="en-CA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DC94458-1DC1-4FDF-BB3E-CBEA533E7D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6373EC-9088-4E61-AC92-344CD892277E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EBC6A-0E97-CB5E-30E0-D7121BA63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Hosta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GIGANTOSAURUS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(Extra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 Large)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290" y="1520010"/>
            <a:ext cx="4339187" cy="433918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273B8-C871-7B3F-78EB-E7A83218B890}"/>
              </a:ext>
            </a:extLst>
          </p:cNvPr>
          <p:cNvSpPr txBox="1"/>
          <p:nvPr/>
        </p:nvSpPr>
        <p:spPr>
          <a:xfrm>
            <a:off x="8972087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3C459-08D7-BDBB-D04B-911F6A45F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Hosta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LONE STAR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Large)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290" y="1520010"/>
            <a:ext cx="4339187" cy="433918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273B8-C871-7B3F-78EB-E7A83218B890}"/>
              </a:ext>
            </a:extLst>
          </p:cNvPr>
          <p:cNvSpPr txBox="1"/>
          <p:nvPr/>
        </p:nvSpPr>
        <p:spPr>
          <a:xfrm>
            <a:off x="8972087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F948A-329F-8278-79D7-58ADE6C67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Hosta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SOUND OF MUSIC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Extra Large)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290" y="1520010"/>
            <a:ext cx="4339187" cy="433918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273B8-C871-7B3F-78EB-E7A83218B890}"/>
              </a:ext>
            </a:extLst>
          </p:cNvPr>
          <p:cNvSpPr txBox="1"/>
          <p:nvPr/>
        </p:nvSpPr>
        <p:spPr>
          <a:xfrm>
            <a:off x="8972087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F948A-329F-8278-79D7-58ADE6C67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Hosta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YELLOW POLKA DOT BIKINI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057" y="1520010"/>
            <a:ext cx="4287652" cy="433918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273B8-C871-7B3F-78EB-E7A83218B890}"/>
              </a:ext>
            </a:extLst>
          </p:cNvPr>
          <p:cNvSpPr txBox="1"/>
          <p:nvPr/>
        </p:nvSpPr>
        <p:spPr>
          <a:xfrm>
            <a:off x="8735018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Paridon Horticultural Ltd.</a:t>
            </a:r>
          </a:p>
        </p:txBody>
      </p:sp>
    </p:spTree>
    <p:extLst>
      <p:ext uri="{BB962C8B-B14F-4D97-AF65-F5344CB8AC3E}">
        <p14:creationId xmlns:p14="http://schemas.microsoft.com/office/powerpoint/2010/main" val="24905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macrophylla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ECLIPSE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</a:t>
            </a:r>
            <a:r>
              <a:rPr lang="en-CA" sz="4000" dirty="0">
                <a:latin typeface="Century Gothic" panose="020B0502020202020204" pitchFamily="34" charset="0"/>
              </a:rPr>
              <a:t>'</a:t>
            </a:r>
            <a:r>
              <a:rPr lang="en-CA" sz="4000" dirty="0" err="1">
                <a:latin typeface="Century Gothic" panose="020B0502020202020204" pitchFamily="34" charset="0"/>
              </a:rPr>
              <a:t>Bailmacseven</a:t>
            </a:r>
            <a:r>
              <a:rPr lang="en-CA" sz="4000" b="1" dirty="0">
                <a:latin typeface="Century Gothic" panose="020B0502020202020204" pitchFamily="34" charset="0"/>
              </a:rPr>
              <a:t>’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(Bigleaf Hydrangea)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62338"/>
            <a:ext cx="4343400" cy="425453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189643" y="5693037"/>
            <a:ext cx="2713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Bailey® Nurseries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2" descr="Popular Brands » Wildwood Nursery &amp; Garden Center">
            <a:extLst>
              <a:ext uri="{FF2B5EF4-FFF2-40B4-BE49-F238E27FC236}">
                <a16:creationId xmlns:a16="http://schemas.microsoft.com/office/drawing/2014/main" id="{6742803B-C479-197B-004C-A4263FAA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581" y="4985834"/>
            <a:ext cx="734649" cy="73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30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macrophylla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SOUL MATE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</a:t>
            </a:r>
            <a:r>
              <a:rPr lang="en-CA" sz="4000" dirty="0">
                <a:latin typeface="Century Gothic" panose="020B0502020202020204" pitchFamily="34" charset="0"/>
              </a:rPr>
              <a:t>  </a:t>
            </a:r>
            <a:r>
              <a:rPr lang="en-CA" sz="3000" dirty="0">
                <a:latin typeface="Century Gothic" panose="020B0502020202020204" pitchFamily="34" charset="0"/>
              </a:rPr>
              <a:t>'</a:t>
            </a:r>
            <a:r>
              <a:rPr lang="en-CA" sz="3000" dirty="0" err="1">
                <a:latin typeface="Century Gothic" panose="020B0502020202020204" pitchFamily="34" charset="0"/>
              </a:rPr>
              <a:t>Hokomasoma</a:t>
            </a:r>
            <a:r>
              <a:rPr lang="en-CA" sz="3000" dirty="0">
                <a:latin typeface="Century Gothic" panose="020B0502020202020204" pitchFamily="34" charset="0"/>
              </a:rPr>
              <a:t>’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(Mophead Hydrangea)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855" y="1562338"/>
            <a:ext cx="4218057" cy="425453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268666" y="5693037"/>
            <a:ext cx="2713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Bloomin’ Easy®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483C0-F65B-E8AA-14E5-AECD2089F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78" y="4926471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macrophylla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WEE BIT INNOCENT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</a:t>
            </a:r>
            <a:r>
              <a:rPr lang="en-CA" sz="4000" dirty="0">
                <a:latin typeface="Century Gothic" panose="020B0502020202020204" pitchFamily="34" charset="0"/>
              </a:rPr>
              <a:t>  </a:t>
            </a:r>
            <a:r>
              <a:rPr lang="en-CA" sz="3000" dirty="0">
                <a:latin typeface="Century Gothic" panose="020B0502020202020204" pitchFamily="34" charset="0"/>
              </a:rPr>
              <a:t>’SMNHMC’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(Bigleaf Hydrangea)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855" y="1580575"/>
            <a:ext cx="4218057" cy="421805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268666" y="5681748"/>
            <a:ext cx="2713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Proven Winners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619AA-84B2-8EDE-0DA0-1367F690D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6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paniculata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BOUNCY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(Panicle Hydrangea)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855" y="1580575"/>
            <a:ext cx="4218057" cy="421805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483C0-F65B-E8AA-14E5-AECD2089F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78" y="4926471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paniculata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TINY QUICK FIRE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endParaRPr lang="en-CA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(Panicle Hydrangea)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855" y="1580575"/>
            <a:ext cx="4218057" cy="421805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B760F-D07A-A8EF-676D-2512D3232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CDE9E9-EA28-29C6-4B27-849B9E25A1B1}"/>
              </a:ext>
            </a:extLst>
          </p:cNvPr>
          <p:cNvSpPr txBox="1"/>
          <p:nvPr/>
        </p:nvSpPr>
        <p:spPr>
          <a:xfrm>
            <a:off x="9234799" y="5681748"/>
            <a:ext cx="2713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Spring Meadow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5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Iberis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sempervirens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CANDY SORBET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(Candytuft)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6637" y="1602805"/>
            <a:ext cx="4184494" cy="417359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6705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Aquilegia</a:t>
            </a:r>
            <a:br>
              <a:rPr kumimoji="0" lang="en-C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EARLYBIRD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PURPLE WHITE</a:t>
            </a:r>
            <a:br>
              <a:rPr kumimoji="0" lang="en-CA" sz="4000" b="1" i="0" u="none" strike="noStrike" kern="1200" cap="none" spc="0" normalizeH="0" baseline="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(Columbine)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571E9-DEE0-4B24-8F43-65E3409843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030" y="1546750"/>
            <a:ext cx="4285707" cy="428570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1300B41-1FE6-44B6-9E80-4375456F36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5237C65-1672-4068-8D5D-9F3D6029DB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3D560A-5521-4B45-97D5-F8847C6CF3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9E0CB-DCFA-8D09-19E1-9035AAE43775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52053-C1D5-6A3E-F862-B089FAC816CA}"/>
              </a:ext>
            </a:extLst>
          </p:cNvPr>
          <p:cNvSpPr txBox="1"/>
          <p:nvPr/>
        </p:nvSpPr>
        <p:spPr>
          <a:xfrm>
            <a:off x="5434584" y="5705401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Ball Horticultural Company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B5B35-D18E-5E61-CC2B-8C602B80A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BLUE TRILL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4041" y="1644769"/>
            <a:ext cx="4149686" cy="408966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F4841-A246-FBCE-0B76-B1A4050F58EA}"/>
              </a:ext>
            </a:extLst>
          </p:cNvPr>
          <p:cNvSpPr txBox="1"/>
          <p:nvPr/>
        </p:nvSpPr>
        <p:spPr>
          <a:xfrm>
            <a:off x="9149970" y="5605144"/>
            <a:ext cx="2285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Schreiners Irises</a:t>
            </a:r>
          </a:p>
        </p:txBody>
      </p:sp>
    </p:spTree>
    <p:extLst>
      <p:ext uri="{BB962C8B-B14F-4D97-AF65-F5344CB8AC3E}">
        <p14:creationId xmlns:p14="http://schemas.microsoft.com/office/powerpoint/2010/main" val="25752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CALIGULA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842" y="1644769"/>
            <a:ext cx="4030084" cy="408966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6249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EDGE OF WINTER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842" y="1674561"/>
            <a:ext cx="4030084" cy="403008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2605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LEMON POP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842" y="1674561"/>
            <a:ext cx="4030084" cy="403008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86302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MIDWEST STAR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900" y="1674561"/>
            <a:ext cx="4001967" cy="403008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4568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SNOW MOUND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900" y="1698675"/>
            <a:ext cx="4001967" cy="398185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1230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SPRING WINE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111" y="1698675"/>
            <a:ext cx="3955544" cy="398185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2725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Isotoma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fluviatilis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(Blue Star Creeper)</a:t>
            </a:r>
          </a:p>
          <a:p>
            <a:pPr algn="ctr"/>
            <a:endParaRPr lang="en-CA" sz="3000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292" y="1730507"/>
            <a:ext cx="4067324" cy="381764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5011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Kniphofia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GLOWSTICK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(Red-Hot Poker)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7464" y="1568184"/>
            <a:ext cx="4242840" cy="424284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B79EC5-884C-4C05-9355-A95CF3EC06B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02330C-3160-5FCB-8F9C-97FDE31EEFE9}"/>
              </a:ext>
            </a:extLst>
          </p:cNvPr>
          <p:cNvSpPr txBox="1"/>
          <p:nvPr/>
        </p:nvSpPr>
        <p:spPr>
          <a:xfrm>
            <a:off x="8791460" y="5687913"/>
            <a:ext cx="29038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Emerald Coast Growers</a:t>
            </a:r>
          </a:p>
        </p:txBody>
      </p:sp>
    </p:spTree>
    <p:extLst>
      <p:ext uri="{BB962C8B-B14F-4D97-AF65-F5344CB8AC3E}">
        <p14:creationId xmlns:p14="http://schemas.microsoft.com/office/powerpoint/2010/main" val="30237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Kolkwitzia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amabilis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JOLENE JOLENE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(Beautybush)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280285" y="5730401"/>
            <a:ext cx="22615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B79EC5-884C-4C05-9355-A95CF3EC06B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D0E5A2-D7F9-BD68-A212-76C8F12F4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79456</TotalTime>
  <Words>3075</Words>
  <Application>Microsoft Office PowerPoint</Application>
  <PresentationFormat>Widescreen</PresentationFormat>
  <Paragraphs>774</Paragraphs>
  <Slides>151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151</vt:i4>
      </vt:variant>
    </vt:vector>
  </HeadingPairs>
  <TitlesOfParts>
    <vt:vector size="157" baseType="lpstr">
      <vt:lpstr>Aharoni</vt:lpstr>
      <vt:lpstr>Arial</vt:lpstr>
      <vt:lpstr>Calibri</vt:lpstr>
      <vt:lpstr>Calibri Light</vt:lpstr>
      <vt:lpstr>Century Gothic</vt:lpstr>
      <vt:lpstr>Office Theme</vt:lpstr>
      <vt:lpstr>Blue Sky Nursery L           I          M          I          T          E          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Sky Nursery Beamsville, ON</dc:title>
  <dc:creator>Nikki - Blue Sky</dc:creator>
  <cp:lastModifiedBy>Shannon- Blue Sky</cp:lastModifiedBy>
  <cp:revision>560</cp:revision>
  <dcterms:created xsi:type="dcterms:W3CDTF">2021-09-17T12:50:24Z</dcterms:created>
  <dcterms:modified xsi:type="dcterms:W3CDTF">2025-01-03T14:55:22Z</dcterms:modified>
</cp:coreProperties>
</file>